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8" r:id="rId3"/>
    <p:sldId id="261" r:id="rId4"/>
    <p:sldId id="260" r:id="rId5"/>
    <p:sldId id="259"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338" r:id="rId42"/>
    <p:sldId id="339" r:id="rId43"/>
    <p:sldId id="340" r:id="rId44"/>
    <p:sldId id="341" r:id="rId45"/>
    <p:sldId id="342" r:id="rId46"/>
    <p:sldId id="319"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274" r:id="rId60"/>
    <p:sldId id="275" r:id="rId61"/>
    <p:sldId id="286" r:id="rId62"/>
    <p:sldId id="276" r:id="rId63"/>
    <p:sldId id="278" r:id="rId64"/>
    <p:sldId id="280" r:id="rId65"/>
    <p:sldId id="282" r:id="rId66"/>
    <p:sldId id="284" r:id="rId67"/>
    <p:sldId id="355"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8E6"/>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4" autoAdjust="0"/>
    <p:restoredTop sz="83172" autoAdjust="0"/>
  </p:normalViewPr>
  <p:slideViewPr>
    <p:cSldViewPr snapToGrid="0">
      <p:cViewPr varScale="1">
        <p:scale>
          <a:sx n="72" d="100"/>
          <a:sy n="72" d="100"/>
        </p:scale>
        <p:origin x="4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5D10BD-5895-43E2-AA2D-AF388F323D9C}" type="slidenum">
              <a:rPr lang="zh-CN" altLang="en-US" smtClean="0"/>
              <a:t>1</a:t>
            </a:fld>
            <a:endParaRPr lang="zh-CN" altLang="en-US"/>
          </a:p>
        </p:txBody>
      </p:sp>
    </p:spTree>
    <p:extLst>
      <p:ext uri="{BB962C8B-B14F-4D97-AF65-F5344CB8AC3E}">
        <p14:creationId xmlns:p14="http://schemas.microsoft.com/office/powerpoint/2010/main" val="48976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7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3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8476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1994</a:t>
            </a:r>
            <a:r>
              <a:rPr lang="zh-CN" altLang="en-US" dirty="0"/>
              <a:t>年</a:t>
            </a:r>
            <a:r>
              <a:rPr lang="en-US" altLang="zh-CN" dirty="0"/>
              <a:t>10</a:t>
            </a:r>
            <a:r>
              <a:rPr lang="zh-CN" altLang="en-US" dirty="0"/>
              <a:t>月，</a:t>
            </a:r>
            <a:r>
              <a:rPr lang="en-US" altLang="zh-CN" dirty="0"/>
              <a:t>Grady </a:t>
            </a:r>
            <a:r>
              <a:rPr lang="en-US" altLang="zh-CN" dirty="0" err="1"/>
              <a:t>Booch</a:t>
            </a:r>
            <a:r>
              <a:rPr lang="zh-CN" altLang="en-US" dirty="0"/>
              <a:t>和</a:t>
            </a:r>
            <a:r>
              <a:rPr lang="en-US" altLang="zh-CN" dirty="0"/>
              <a:t>Jim </a:t>
            </a:r>
            <a:r>
              <a:rPr lang="en-US" altLang="zh-CN" dirty="0" err="1"/>
              <a:t>Rumbaugh</a:t>
            </a:r>
            <a:r>
              <a:rPr lang="zh-CN" altLang="en-US" dirty="0"/>
              <a:t>开始致力于统一建模语言。他们首先将</a:t>
            </a:r>
            <a:r>
              <a:rPr lang="en-US" altLang="zh-CN" dirty="0" err="1"/>
              <a:t>Booch</a:t>
            </a:r>
            <a:r>
              <a:rPr lang="en-US" altLang="zh-CN" dirty="0"/>
              <a:t> 1993</a:t>
            </a:r>
            <a:r>
              <a:rPr lang="zh-CN" altLang="en-US" dirty="0"/>
              <a:t>和</a:t>
            </a:r>
            <a:r>
              <a:rPr lang="en-US" altLang="zh-CN" dirty="0"/>
              <a:t>OMT-2</a:t>
            </a:r>
            <a:r>
              <a:rPr lang="zh-CN" altLang="en-US" dirty="0"/>
              <a:t>统合起来并与</a:t>
            </a:r>
            <a:r>
              <a:rPr lang="en-US" altLang="zh-CN" dirty="0"/>
              <a:t>1995</a:t>
            </a:r>
            <a:r>
              <a:rPr lang="zh-CN" altLang="en-US" dirty="0"/>
              <a:t>年</a:t>
            </a:r>
            <a:r>
              <a:rPr lang="en-US" altLang="zh-CN" dirty="0"/>
              <a:t>10</a:t>
            </a:r>
            <a:r>
              <a:rPr lang="zh-CN" altLang="en-US" dirty="0"/>
              <a:t>月发布了第一个公开版本，称之为同一方法</a:t>
            </a:r>
            <a:r>
              <a:rPr lang="en-US" altLang="zh-CN" dirty="0"/>
              <a:t>UM0.8</a:t>
            </a:r>
            <a:r>
              <a:rPr lang="zh-CN" altLang="en-US" dirty="0"/>
              <a:t>（</a:t>
            </a:r>
            <a:r>
              <a:rPr lang="en-US" altLang="zh-CN" dirty="0" err="1"/>
              <a:t>Unitied</a:t>
            </a:r>
            <a:r>
              <a:rPr lang="en-US" altLang="zh-CN" dirty="0"/>
              <a:t> Method</a:t>
            </a:r>
            <a:r>
              <a:rPr lang="zh-CN" altLang="en-US" dirty="0"/>
              <a:t>）。</a:t>
            </a:r>
            <a:r>
              <a:rPr lang="en-US" altLang="zh-CN" dirty="0"/>
              <a:t>1995</a:t>
            </a:r>
            <a:r>
              <a:rPr lang="zh-CN" altLang="en-US" dirty="0"/>
              <a:t>年秋，</a:t>
            </a:r>
            <a:r>
              <a:rPr lang="en-US" altLang="zh-CN" dirty="0"/>
              <a:t>OOSE</a:t>
            </a:r>
            <a:r>
              <a:rPr lang="zh-CN" altLang="en-US" dirty="0"/>
              <a:t>创始人</a:t>
            </a:r>
            <a:r>
              <a:rPr lang="en-US" altLang="zh-CN" dirty="0"/>
              <a:t>Jacobson</a:t>
            </a:r>
            <a:r>
              <a:rPr lang="zh-CN" altLang="en-US" dirty="0"/>
              <a:t>加盟到这一工作中。经过</a:t>
            </a:r>
            <a:r>
              <a:rPr lang="en-US" altLang="zh-CN" dirty="0" err="1"/>
              <a:t>Booch</a:t>
            </a:r>
            <a:r>
              <a:rPr lang="zh-CN" altLang="en-US" dirty="0"/>
              <a:t>、</a:t>
            </a:r>
            <a:r>
              <a:rPr lang="en-US" altLang="zh-CN" dirty="0" err="1"/>
              <a:t>Rumbaugh</a:t>
            </a:r>
            <a:r>
              <a:rPr lang="zh-CN" altLang="en-US" dirty="0"/>
              <a:t>和</a:t>
            </a:r>
            <a:r>
              <a:rPr lang="en-US" altLang="zh-CN" dirty="0"/>
              <a:t>Jacobson</a:t>
            </a:r>
            <a:r>
              <a:rPr lang="zh-CN" altLang="en-US" dirty="0"/>
              <a:t>三人的共同努力，于</a:t>
            </a:r>
            <a:r>
              <a:rPr lang="en-US" altLang="zh-CN" dirty="0"/>
              <a:t>1996</a:t>
            </a:r>
            <a:r>
              <a:rPr lang="zh-CN" altLang="en-US" dirty="0"/>
              <a:t>年</a:t>
            </a:r>
            <a:r>
              <a:rPr lang="en-US" altLang="zh-CN" dirty="0"/>
              <a:t>6</a:t>
            </a:r>
            <a:r>
              <a:rPr lang="zh-CN" altLang="en-US" dirty="0"/>
              <a:t>月和</a:t>
            </a:r>
            <a:r>
              <a:rPr lang="en-US" altLang="zh-CN" dirty="0"/>
              <a:t>10</a:t>
            </a:r>
            <a:r>
              <a:rPr lang="zh-CN" altLang="en-US" dirty="0"/>
              <a:t>月分别发布了两个新的版本，及</a:t>
            </a:r>
            <a:r>
              <a:rPr lang="en-US" altLang="zh-CN" dirty="0"/>
              <a:t>UML0.9</a:t>
            </a:r>
            <a:r>
              <a:rPr lang="zh-CN" altLang="en-US" dirty="0"/>
              <a:t>和</a:t>
            </a:r>
            <a:r>
              <a:rPr lang="en-US" altLang="zh-CN" dirty="0"/>
              <a:t>UML0.91</a:t>
            </a:r>
            <a:r>
              <a:rPr lang="zh-CN" altLang="en-US" dirty="0"/>
              <a:t>，并将</a:t>
            </a:r>
            <a:r>
              <a:rPr lang="en-US" altLang="zh-CN" dirty="0"/>
              <a:t>UM</a:t>
            </a:r>
            <a:r>
              <a:rPr lang="zh-CN" altLang="en-US" dirty="0"/>
              <a:t>重新命名为</a:t>
            </a:r>
            <a:r>
              <a:rPr lang="en-US" altLang="zh-CN" dirty="0"/>
              <a:t>UML</a:t>
            </a:r>
            <a:r>
              <a:rPr lang="zh-CN" altLang="en-US" dirty="0"/>
              <a:t>（</a:t>
            </a:r>
            <a:r>
              <a:rPr lang="en-US" altLang="zh-CN" dirty="0"/>
              <a:t>Unified Modeling Language</a:t>
            </a:r>
            <a:r>
              <a:rPr lang="zh-CN" altLang="en-US" dirty="0"/>
              <a:t>）。</a:t>
            </a:r>
          </a:p>
        </p:txBody>
      </p:sp>
    </p:spTree>
    <p:extLst>
      <p:ext uri="{BB962C8B-B14F-4D97-AF65-F5344CB8AC3E}">
        <p14:creationId xmlns:p14="http://schemas.microsoft.com/office/powerpoint/2010/main" val="2682604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2018/10/14</a:t>
            </a:fld>
            <a:endParaRPr lang="zh-CN" altLang="en-US" sz="120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20</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2018/10/14</a:t>
            </a:fld>
            <a:endParaRPr lang="zh-CN" altLang="en-US" sz="120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21</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这些元素</a:t>
            </a:r>
            <a:r>
              <a:rPr lang="en-US" altLang="zh-CN" dirty="0" smtClean="0"/>
              <a:t>——</a:t>
            </a:r>
            <a:r>
              <a:rPr lang="zh-CN" altLang="en-US" dirty="0" smtClean="0"/>
              <a:t>类、接口，协作、用况、主动类、构件、制品和结点，是</a:t>
            </a:r>
            <a:r>
              <a:rPr lang="en-US" altLang="zh-CN" dirty="0" smtClean="0"/>
              <a:t>UML</a:t>
            </a:r>
            <a:r>
              <a:rPr lang="zh-CN" altLang="en-US" dirty="0" smtClean="0"/>
              <a:t>模型中可以包含的基本结构事物。它们也有变体，如参与者、信号、实用程序（几种类）、进程和线程（两种主动类）、应用、文档、文件、库、页和表（几种制品）等。</a:t>
            </a:r>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23</a:t>
            </a:fld>
            <a:endParaRPr lang="zh-CN" altLang="en-US"/>
          </a:p>
        </p:txBody>
      </p:sp>
    </p:spTree>
    <p:extLst>
      <p:ext uri="{BB962C8B-B14F-4D97-AF65-F5344CB8AC3E}">
        <p14:creationId xmlns:p14="http://schemas.microsoft.com/office/powerpoint/2010/main" val="5702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在图形上，把类画成一个矩形，矩形中通常包括类的名称、属性和操作。</a:t>
            </a:r>
          </a:p>
        </p:txBody>
      </p:sp>
      <p:sp>
        <p:nvSpPr>
          <p:cNvPr id="5018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B9A142A-8386-49A2-B199-D63D57E7339D}" type="datetime1">
              <a:rPr lang="zh-CN" altLang="en-US" smtClean="0"/>
              <a:pPr eaLnBrk="1" hangingPunct="1"/>
              <a:t>2018/10/14</a:t>
            </a:fld>
            <a:endParaRPr lang="zh-CN" altLang="en-US" sz="1200"/>
          </a:p>
        </p:txBody>
      </p:sp>
      <p:sp>
        <p:nvSpPr>
          <p:cNvPr id="5018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FC86443-09EE-4D70-BFFD-8B8FD44AC5CD}" type="slidenum">
              <a:rPr lang="zh-CN" altLang="en-US"/>
              <a:pPr eaLnBrk="1" hangingPunct="1"/>
              <a:t>25</a:t>
            </a:fld>
            <a:endParaRPr lang="zh-CN" altLang="en-US" sz="1200"/>
          </a:p>
        </p:txBody>
      </p:sp>
    </p:spTree>
    <p:extLst>
      <p:ext uri="{BB962C8B-B14F-4D97-AF65-F5344CB8AC3E}">
        <p14:creationId xmlns:p14="http://schemas.microsoft.com/office/powerpoint/2010/main" val="428319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接口的声明看上去像一个类，在名称的上方标注着关键字</a:t>
            </a:r>
            <a:r>
              <a:rPr lang="en-US" altLang="zh-CN" dirty="0"/>
              <a:t>《interface》</a:t>
            </a:r>
            <a:r>
              <a:rPr lang="zh-CN" altLang="en-US" dirty="0"/>
              <a:t>；除非有时用来表示常量，否则不需要属性。接口很少单独出现。把由类提供的对外接口表示成用线连接到类框的一个小圆圈，把类向其他类请求的接口表示成用线连接到类框的半个小圆圈。</a:t>
            </a:r>
          </a:p>
        </p:txBody>
      </p:sp>
      <p:sp>
        <p:nvSpPr>
          <p:cNvPr id="5120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50DE8E2-2064-4810-A64E-DF63ED7D5241}" type="datetime1">
              <a:rPr lang="zh-CN" altLang="en-US" smtClean="0"/>
              <a:pPr eaLnBrk="1" hangingPunct="1"/>
              <a:t>2018/10/14</a:t>
            </a:fld>
            <a:endParaRPr lang="zh-CN" altLang="en-US" sz="1200"/>
          </a:p>
        </p:txBody>
      </p:sp>
      <p:sp>
        <p:nvSpPr>
          <p:cNvPr id="5120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862931D-1F15-48BB-A353-03FFD0595455}" type="slidenum">
              <a:rPr lang="zh-CN" altLang="en-US"/>
              <a:pPr eaLnBrk="1" hangingPunct="1"/>
              <a:t>26</a:t>
            </a:fld>
            <a:endParaRPr lang="zh-CN" altLang="en-US" sz="1200"/>
          </a:p>
        </p:txBody>
      </p:sp>
    </p:spTree>
    <p:extLst>
      <p:ext uri="{BB962C8B-B14F-4D97-AF65-F5344CB8AC3E}">
        <p14:creationId xmlns:p14="http://schemas.microsoft.com/office/powerpoint/2010/main" val="129485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在图形上，把协作画成虚线椭圆，有时仅包含它的名称。</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27</a:t>
            </a:fld>
            <a:endParaRPr lang="zh-CN" altLang="en-US" sz="1200"/>
          </a:p>
        </p:txBody>
      </p:sp>
    </p:spTree>
    <p:extLst>
      <p:ext uri="{BB962C8B-B14F-4D97-AF65-F5344CB8AC3E}">
        <p14:creationId xmlns:p14="http://schemas.microsoft.com/office/powerpoint/2010/main" val="199659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B5D10BD-5895-43E2-AA2D-AF388F323D9C}" type="slidenum">
              <a:rPr lang="zh-CN" altLang="en-US" smtClean="0"/>
              <a:t>2</a:t>
            </a:fld>
            <a:endParaRPr lang="zh-CN" altLang="en-US"/>
          </a:p>
        </p:txBody>
      </p:sp>
    </p:spTree>
    <p:extLst>
      <p:ext uri="{BB962C8B-B14F-4D97-AF65-F5344CB8AC3E}">
        <p14:creationId xmlns:p14="http://schemas.microsoft.com/office/powerpoint/2010/main" val="2612577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在图形上，把用况画成实线椭圆，通常只包含它的名称。</a:t>
            </a:r>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4DB6350-A084-4321-9730-92F12EBC8818}" type="datetime1">
              <a:rPr lang="zh-CN" altLang="en-US" smtClean="0"/>
              <a:pPr eaLnBrk="1" hangingPunct="1"/>
              <a:t>2018/10/14</a:t>
            </a:fld>
            <a:endParaRPr lang="zh-CN" altLang="en-US"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65D6257-1DD1-4E08-BFF3-57980D324B5A}" type="slidenum">
              <a:rPr lang="zh-CN" altLang="en-US"/>
              <a:pPr eaLnBrk="1" hangingPunct="1"/>
              <a:t>28</a:t>
            </a:fld>
            <a:endParaRPr lang="zh-CN" altLang="en-US" sz="1200"/>
          </a:p>
        </p:txBody>
      </p:sp>
    </p:spTree>
    <p:extLst>
      <p:ext uri="{BB962C8B-B14F-4D97-AF65-F5344CB8AC3E}">
        <p14:creationId xmlns:p14="http://schemas.microsoft.com/office/powerpoint/2010/main" val="4227410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在图形上，把主动类绘制成类图符，只是它的左右外框是双线，通常它包含名称、属性和操作。</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29</a:t>
            </a:fld>
            <a:endParaRPr lang="zh-CN" altLang="en-US" sz="1200"/>
          </a:p>
        </p:txBody>
      </p:sp>
    </p:spTree>
    <p:extLst>
      <p:ext uri="{BB962C8B-B14F-4D97-AF65-F5344CB8AC3E}">
        <p14:creationId xmlns:p14="http://schemas.microsoft.com/office/powerpoint/2010/main" val="310381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在图形上，构件的表示很像类，只是在其右上角有一个</a:t>
            </a:r>
            <a:r>
              <a:rPr lang="zh-CN" altLang="en-US" baseline="0" dirty="0"/>
              <a:t>特殊的图标。</a:t>
            </a:r>
            <a:endParaRPr lang="zh-CN" altLang="en-US" dirty="0"/>
          </a:p>
        </p:txBody>
      </p:sp>
      <p:sp>
        <p:nvSpPr>
          <p:cNvPr id="5427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9F9DA5D-8159-4AD1-BF7F-62764ADAA250}" type="datetime1">
              <a:rPr lang="zh-CN" altLang="en-US" smtClean="0"/>
              <a:pPr eaLnBrk="1" hangingPunct="1"/>
              <a:t>2018/10/14</a:t>
            </a:fld>
            <a:endParaRPr lang="zh-CN" altLang="en-US" sz="1200"/>
          </a:p>
        </p:txBody>
      </p:sp>
      <p:sp>
        <p:nvSpPr>
          <p:cNvPr id="5427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C16A44C-F117-490A-8855-4B908276A25E}" type="slidenum">
              <a:rPr lang="zh-CN" altLang="en-US"/>
              <a:pPr eaLnBrk="1" hangingPunct="1"/>
              <a:t>30</a:t>
            </a:fld>
            <a:endParaRPr lang="zh-CN" altLang="en-US" sz="1200"/>
          </a:p>
        </p:txBody>
      </p:sp>
    </p:spTree>
    <p:extLst>
      <p:ext uri="{BB962C8B-B14F-4D97-AF65-F5344CB8AC3E}">
        <p14:creationId xmlns:p14="http://schemas.microsoft.com/office/powerpoint/2010/main" val="2124032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在图形上，把制品画成一个矩形，在其名称的上方标注着关键字</a:t>
            </a:r>
            <a:r>
              <a:rPr lang="en-US" altLang="zh-CN" dirty="0"/>
              <a:t>《artifact》</a:t>
            </a:r>
            <a:r>
              <a:rPr lang="zh-CN" altLang="en-US" dirty="0"/>
              <a:t>。</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31</a:t>
            </a:fld>
            <a:endParaRPr lang="zh-CN" altLang="en-US" sz="1200"/>
          </a:p>
        </p:txBody>
      </p:sp>
    </p:spTree>
    <p:extLst>
      <p:ext uri="{BB962C8B-B14F-4D97-AF65-F5344CB8AC3E}">
        <p14:creationId xmlns:p14="http://schemas.microsoft.com/office/powerpoint/2010/main" val="2185321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在图形上，把结点画成一个立方体，通常在立方体中只写它的名称。</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32</a:t>
            </a:fld>
            <a:endParaRPr lang="zh-CN" altLang="en-US" sz="1200"/>
          </a:p>
        </p:txBody>
      </p:sp>
    </p:spTree>
    <p:extLst>
      <p:ext uri="{BB962C8B-B14F-4D97-AF65-F5344CB8AC3E}">
        <p14:creationId xmlns:p14="http://schemas.microsoft.com/office/powerpoint/2010/main" val="1837852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在图形上，把消息画成一条有方向的直线，通常在其上总是带有操作名。</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34</a:t>
            </a:fld>
            <a:endParaRPr lang="zh-CN" altLang="en-US" sz="1200"/>
          </a:p>
        </p:txBody>
      </p:sp>
    </p:spTree>
    <p:extLst>
      <p:ext uri="{BB962C8B-B14F-4D97-AF65-F5344CB8AC3E}">
        <p14:creationId xmlns:p14="http://schemas.microsoft.com/office/powerpoint/2010/main" val="3933496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在图形上，把状态画成一个圆角矩形，通常在其中含有状态的名字及其子状态。</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35</a:t>
            </a:fld>
            <a:endParaRPr lang="zh-CN" altLang="en-US" sz="1200"/>
          </a:p>
        </p:txBody>
      </p:sp>
    </p:spTree>
    <p:extLst>
      <p:ext uri="{BB962C8B-B14F-4D97-AF65-F5344CB8AC3E}">
        <p14:creationId xmlns:p14="http://schemas.microsoft.com/office/powerpoint/2010/main" val="3860926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在图形上，把动作画成一个圆角矩形，在其中含有指明其用途的名字。状态和动作靠不同的语境得以区别。</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36</a:t>
            </a:fld>
            <a:endParaRPr lang="zh-CN" altLang="en-US" sz="1200"/>
          </a:p>
        </p:txBody>
      </p:sp>
    </p:spTree>
    <p:extLst>
      <p:ext uri="{BB962C8B-B14F-4D97-AF65-F5344CB8AC3E}">
        <p14:creationId xmlns:p14="http://schemas.microsoft.com/office/powerpoint/2010/main" val="209944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在图形上，把包画成带标签的文件夹（一个左上角带有一个小矩形的大矩形），在矩形中通常仅含有包的名称，有时还含有其内容。</a:t>
            </a:r>
          </a:p>
        </p:txBody>
      </p:sp>
      <p:sp>
        <p:nvSpPr>
          <p:cNvPr id="5939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BEF5CDE-FFB1-41AA-AA6A-1B2A27D701A8}" type="datetime1">
              <a:rPr lang="zh-CN" altLang="en-US" smtClean="0"/>
              <a:pPr eaLnBrk="1" hangingPunct="1"/>
              <a:t>2018/10/14</a:t>
            </a:fld>
            <a:endParaRPr lang="zh-CN" altLang="en-US" sz="1200"/>
          </a:p>
        </p:txBody>
      </p:sp>
      <p:sp>
        <p:nvSpPr>
          <p:cNvPr id="5939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DE04402-8F88-4A7D-9E3B-A4FE3604F407}" type="slidenum">
              <a:rPr lang="zh-CN" altLang="en-US"/>
              <a:pPr eaLnBrk="1" hangingPunct="1"/>
              <a:t>38</a:t>
            </a:fld>
            <a:endParaRPr lang="zh-CN" altLang="en-US" sz="1200"/>
          </a:p>
        </p:txBody>
      </p:sp>
    </p:spTree>
    <p:extLst>
      <p:ext uri="{BB962C8B-B14F-4D97-AF65-F5344CB8AC3E}">
        <p14:creationId xmlns:p14="http://schemas.microsoft.com/office/powerpoint/2010/main" val="69332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在图形上，把注解画成一个右上角是折角的矩形，其中带有文字或图形解释。</a:t>
            </a:r>
          </a:p>
        </p:txBody>
      </p:sp>
      <p:sp>
        <p:nvSpPr>
          <p:cNvPr id="6042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1033019-3D96-4696-AB06-85EEE5E3D1B4}" type="datetime1">
              <a:rPr lang="zh-CN" altLang="en-US" smtClean="0"/>
              <a:pPr eaLnBrk="1" hangingPunct="1"/>
              <a:t>2018/10/14</a:t>
            </a:fld>
            <a:endParaRPr lang="zh-CN" altLang="en-US" sz="1200"/>
          </a:p>
        </p:txBody>
      </p:sp>
      <p:sp>
        <p:nvSpPr>
          <p:cNvPr id="6042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8FE9A15-2E28-447C-94E6-09AACDD70C59}" type="slidenum">
              <a:rPr lang="zh-CN" altLang="en-US"/>
              <a:pPr eaLnBrk="1" hangingPunct="1"/>
              <a:t>40</a:t>
            </a:fld>
            <a:endParaRPr lang="zh-CN" altLang="en-US" sz="1200"/>
          </a:p>
        </p:txBody>
      </p:sp>
    </p:spTree>
    <p:extLst>
      <p:ext uri="{BB962C8B-B14F-4D97-AF65-F5344CB8AC3E}">
        <p14:creationId xmlns:p14="http://schemas.microsoft.com/office/powerpoint/2010/main" val="95590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a:solidFill>
                  <a:schemeClr val="tx1"/>
                </a:solidFill>
                <a:effectLst/>
                <a:latin typeface="+mn-lt"/>
                <a:ea typeface="+mn-ea"/>
                <a:cs typeface="+mn-cs"/>
              </a:rPr>
              <a:t>统一：</a:t>
            </a:r>
            <a:r>
              <a:rPr lang="zh-CN" altLang="zh-CN" sz="1200" kern="1200" dirty="0">
                <a:solidFill>
                  <a:schemeClr val="tx1"/>
                </a:solidFill>
                <a:effectLst/>
                <a:latin typeface="+mn-lt"/>
                <a:ea typeface="+mn-ea"/>
                <a:cs typeface="+mn-cs"/>
              </a:rPr>
              <a:t>表示一种通用的标准，它被</a:t>
            </a:r>
            <a:r>
              <a:rPr lang="en-US" altLang="zh-CN" sz="1200" kern="1200" dirty="0">
                <a:solidFill>
                  <a:schemeClr val="tx1"/>
                </a:solidFill>
                <a:effectLst/>
                <a:latin typeface="+mn-lt"/>
                <a:ea typeface="+mn-ea"/>
                <a:cs typeface="+mn-cs"/>
              </a:rPr>
              <a:t>OMG</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Objcet</a:t>
            </a:r>
            <a:r>
              <a:rPr lang="en-US" altLang="zh-CN" sz="1200" kern="1200" dirty="0">
                <a:solidFill>
                  <a:schemeClr val="tx1"/>
                </a:solidFill>
                <a:effectLst/>
                <a:latin typeface="+mn-lt"/>
                <a:ea typeface="+mn-ea"/>
                <a:cs typeface="+mn-cs"/>
              </a:rPr>
              <a:t> Management Group</a:t>
            </a:r>
            <a:r>
              <a:rPr lang="zh-CN" altLang="zh-CN" sz="1200" kern="1200" dirty="0">
                <a:solidFill>
                  <a:schemeClr val="tx1"/>
                </a:solidFill>
                <a:effectLst/>
                <a:latin typeface="+mn-lt"/>
                <a:ea typeface="+mn-ea"/>
                <a:cs typeface="+mn-cs"/>
              </a:rPr>
              <a:t>对象管理组织）认可，成为软件工业界的一种标准。</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充分理解和表达自己所关注的那部分内容。</a:t>
            </a:r>
          </a:p>
          <a:p>
            <a:r>
              <a:rPr lang="zh-CN" altLang="zh-CN" sz="1200" b="1" kern="1200" dirty="0">
                <a:solidFill>
                  <a:schemeClr val="tx1"/>
                </a:solidFill>
                <a:effectLst/>
                <a:latin typeface="+mn-lt"/>
                <a:ea typeface="+mn-ea"/>
                <a:cs typeface="+mn-cs"/>
              </a:rPr>
              <a:t>建模：</a:t>
            </a:r>
            <a:r>
              <a:rPr lang="zh-CN" altLang="zh-CN" sz="1200" kern="1200" dirty="0">
                <a:solidFill>
                  <a:schemeClr val="tx1"/>
                </a:solidFill>
                <a:effectLst/>
                <a:latin typeface="+mn-lt"/>
                <a:ea typeface="+mn-ea"/>
                <a:cs typeface="+mn-cs"/>
              </a:rPr>
              <a:t>即建立软件系统的模型。为说明建模的价值。</a:t>
            </a:r>
          </a:p>
          <a:p>
            <a:r>
              <a:rPr lang="zh-CN" altLang="zh-CN" sz="1200" b="1" kern="1200" dirty="0">
                <a:solidFill>
                  <a:schemeClr val="tx1"/>
                </a:solidFill>
                <a:effectLst/>
                <a:latin typeface="+mn-lt"/>
                <a:ea typeface="+mn-ea"/>
                <a:cs typeface="+mn-cs"/>
              </a:rPr>
              <a:t>语言：</a:t>
            </a:r>
            <a:r>
              <a:rPr lang="zh-CN" altLang="zh-CN" sz="1200" kern="1200" dirty="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中的图，结构不同，但是是对同一领域的不同角度的观察。</a:t>
            </a:r>
            <a:endParaRPr lang="zh-CN" altLang="en-US" dirty="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a:p>
        </p:txBody>
      </p:sp>
    </p:spTree>
    <p:extLst>
      <p:ext uri="{BB962C8B-B14F-4D97-AF65-F5344CB8AC3E}">
        <p14:creationId xmlns:p14="http://schemas.microsoft.com/office/powerpoint/2010/main" val="1545565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a:t>
            </a:r>
            <a:r>
              <a:rPr lang="en-US" altLang="zh-CN" dirty="0" smtClean="0"/>
              <a:t>4</a:t>
            </a:r>
            <a:r>
              <a:rPr lang="zh-CN" altLang="en-US" dirty="0" smtClean="0"/>
              <a:t>种元素是</a:t>
            </a:r>
            <a:r>
              <a:rPr lang="en-US" altLang="zh-CN" dirty="0" smtClean="0"/>
              <a:t>UML</a:t>
            </a:r>
            <a:r>
              <a:rPr lang="zh-CN" altLang="en-US" dirty="0" smtClean="0"/>
              <a:t>模型中可以包含的基本关系事务。它们也有变体，例如：精化、跟踪、包含和拓展</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41</a:t>
            </a:fld>
            <a:endParaRPr lang="zh-CN" altLang="en-US"/>
          </a:p>
        </p:txBody>
      </p:sp>
    </p:spTree>
    <p:extLst>
      <p:ext uri="{BB962C8B-B14F-4D97-AF65-F5344CB8AC3E}">
        <p14:creationId xmlns:p14="http://schemas.microsoft.com/office/powerpoint/2010/main" val="1617043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在图形上，把依赖画成一条可能有方向的方向，有时还带有一个标记。</a:t>
            </a:r>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42</a:t>
            </a:fld>
            <a:endParaRPr lang="zh-CN" altLang="en-US"/>
          </a:p>
        </p:txBody>
      </p:sp>
    </p:spTree>
    <p:extLst>
      <p:ext uri="{BB962C8B-B14F-4D97-AF65-F5344CB8AC3E}">
        <p14:creationId xmlns:p14="http://schemas.microsoft.com/office/powerpoint/2010/main" val="282650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在图形上，把关联画成一条实线，它可能有方向，有时还带有一个标记，而且它还经常含有多重性和端名这样的修饰。</a:t>
            </a:r>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43</a:t>
            </a:fld>
            <a:endParaRPr lang="zh-CN" altLang="en-US"/>
          </a:p>
        </p:txBody>
      </p:sp>
    </p:spTree>
    <p:extLst>
      <p:ext uri="{BB962C8B-B14F-4D97-AF65-F5344CB8AC3E}">
        <p14:creationId xmlns:p14="http://schemas.microsoft.com/office/powerpoint/2010/main" val="40365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在图形上，把泛化关系画成一条带有空心箭头的实线，该实线指向父元素。</a:t>
            </a:r>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44</a:t>
            </a:fld>
            <a:endParaRPr lang="zh-CN" altLang="en-US"/>
          </a:p>
        </p:txBody>
      </p:sp>
    </p:spTree>
    <p:extLst>
      <p:ext uri="{BB962C8B-B14F-4D97-AF65-F5344CB8AC3E}">
        <p14:creationId xmlns:p14="http://schemas.microsoft.com/office/powerpoint/2010/main" val="102499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在图形上，把实线关系画成一条带有空心箭头的虚线，它是泛化和依赖关系两种图形的结合。</a:t>
            </a:r>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45</a:t>
            </a:fld>
            <a:endParaRPr lang="zh-CN" altLang="en-US"/>
          </a:p>
        </p:txBody>
      </p:sp>
    </p:spTree>
    <p:extLst>
      <p:ext uri="{BB962C8B-B14F-4D97-AF65-F5344CB8AC3E}">
        <p14:creationId xmlns:p14="http://schemas.microsoft.com/office/powerpoint/2010/main" val="359788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在理论上，图可以包括事物及其关系的任何组合。然而实际中仅出现少量的常见组合，它们与组成软件密集型系统的体系结构的</a:t>
            </a:r>
            <a:r>
              <a:rPr lang="en-US" altLang="zh-CN" dirty="0" smtClean="0"/>
              <a:t>5</a:t>
            </a:r>
            <a:r>
              <a:rPr lang="zh-CN" altLang="en-US" dirty="0" smtClean="0"/>
              <a:t>中最有用的视图相一致。由于这个原因，</a:t>
            </a:r>
            <a:r>
              <a:rPr lang="en-US" altLang="zh-CN" dirty="0" smtClean="0"/>
              <a:t>UML</a:t>
            </a:r>
            <a:r>
              <a:rPr lang="zh-CN" altLang="en-US" dirty="0" smtClean="0"/>
              <a:t>包括</a:t>
            </a:r>
            <a:r>
              <a:rPr lang="en-US" altLang="zh-CN" dirty="0" smtClean="0"/>
              <a:t>13</a:t>
            </a:r>
            <a:r>
              <a:rPr lang="zh-CN" altLang="en-US" dirty="0" smtClean="0"/>
              <a:t>种这样的图。</a:t>
            </a:r>
            <a:endParaRPr lang="zh-CN" altLang="en-US" dirty="0"/>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2018/10/14</a:t>
            </a:fld>
            <a:endParaRPr lang="zh-CN" altLang="en-US" sz="120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47</a:t>
            </a:fld>
            <a:endParaRPr lang="zh-CN" altLang="en-US" sz="1200"/>
          </a:p>
        </p:txBody>
      </p:sp>
    </p:spTree>
    <p:extLst>
      <p:ext uri="{BB962C8B-B14F-4D97-AF65-F5344CB8AC3E}">
        <p14:creationId xmlns:p14="http://schemas.microsoft.com/office/powerpoint/2010/main" val="1215372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一个体系结构视图是对于从某一视角或某一点上看到的系统所做的简化描述，描述中涵盖了系统的某一特定方面，而省略了于此方面无关的实体。也就是说，体系结构要涵盖的内容和决策太多了，超过了人脑</a:t>
            </a:r>
            <a:r>
              <a:rPr lang="en-US" altLang="zh-CN" dirty="0" smtClean="0"/>
              <a:t>"</a:t>
            </a:r>
            <a:r>
              <a:rPr lang="zh-CN" altLang="en-US" dirty="0" smtClean="0"/>
              <a:t>一蹴而就</a:t>
            </a:r>
            <a:r>
              <a:rPr lang="en-US" altLang="zh-CN" dirty="0" smtClean="0"/>
              <a:t>"</a:t>
            </a:r>
            <a:r>
              <a:rPr lang="zh-CN" altLang="en-US" dirty="0" smtClean="0"/>
              <a:t>的能力范围，因此采用</a:t>
            </a:r>
            <a:r>
              <a:rPr lang="en-US" altLang="zh-CN" dirty="0" smtClean="0"/>
              <a:t>"</a:t>
            </a:r>
            <a:r>
              <a:rPr lang="zh-CN" altLang="en-US" dirty="0" smtClean="0"/>
              <a:t>分而治之</a:t>
            </a:r>
            <a:r>
              <a:rPr lang="en-US" altLang="zh-CN" dirty="0" smtClean="0"/>
              <a:t>"</a:t>
            </a:r>
            <a:r>
              <a:rPr lang="zh-CN" altLang="en-US" dirty="0" smtClean="0"/>
              <a:t>的办法从不同视角分别设计；同时，也为软件体系结构的理解、交流和归档提供了方便。值得特别说明的，大多数书籍中都强调多视图方法是软件体系结构归档的方法，其实不然。多视图方法不仅仅是体系结构归档技术，更是指导我们进行体系结构设计的思维方法。那么这里的视角有很多，到底应该怎么采取其中的视角呢？</a:t>
            </a:r>
            <a:endParaRPr lang="zh-CN" altLang="en-US" dirty="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60</a:t>
            </a:fld>
            <a:endParaRPr lang="zh-CN" altLang="en-US" sz="1200"/>
          </a:p>
        </p:txBody>
      </p:sp>
    </p:spTree>
    <p:extLst>
      <p:ext uri="{BB962C8B-B14F-4D97-AF65-F5344CB8AC3E}">
        <p14:creationId xmlns:p14="http://schemas.microsoft.com/office/powerpoint/2010/main" val="1234293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a:t>
            </a:r>
            <a:r>
              <a:rPr lang="en-US" altLang="zh-CN" dirty="0" smtClean="0"/>
              <a:t>UML</a:t>
            </a:r>
            <a:r>
              <a:rPr lang="zh-CN" altLang="en-US" dirty="0" smtClean="0"/>
              <a:t>中用</a:t>
            </a:r>
            <a:r>
              <a:rPr lang="en-US" altLang="zh-CN" dirty="0" smtClean="0"/>
              <a:t>5</a:t>
            </a:r>
            <a:r>
              <a:rPr lang="zh-CN" altLang="en-US" dirty="0" smtClean="0"/>
              <a:t>种不同的视图来表示一个系统，这些视图从不同的侧面描述系统</a:t>
            </a:r>
          </a:p>
        </p:txBody>
      </p:sp>
      <p:sp>
        <p:nvSpPr>
          <p:cNvPr id="4" name="灯片编号占位符 3"/>
          <p:cNvSpPr>
            <a:spLocks noGrp="1"/>
          </p:cNvSpPr>
          <p:nvPr>
            <p:ph type="sldNum" sz="quarter" idx="10"/>
          </p:nvPr>
        </p:nvSpPr>
        <p:spPr/>
        <p:txBody>
          <a:bodyPr/>
          <a:lstStyle/>
          <a:p>
            <a:fld id="{1B5D10BD-5895-43E2-AA2D-AF388F323D9C}" type="slidenum">
              <a:rPr lang="zh-CN" altLang="en-US" smtClean="0"/>
              <a:t>61</a:t>
            </a:fld>
            <a:endParaRPr lang="zh-CN" altLang="en-US"/>
          </a:p>
        </p:txBody>
      </p:sp>
    </p:spTree>
    <p:extLst>
      <p:ext uri="{BB962C8B-B14F-4D97-AF65-F5344CB8AC3E}">
        <p14:creationId xmlns:p14="http://schemas.microsoft.com/office/powerpoint/2010/main" val="407880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是一种语言</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是一种用于可视化语言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不仅只是一组图形符号。确切地讲，</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表示法中的每个符号都有明确语义。一个开发者可以用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绘制一个模型，而另一个开发者可以无歧义地解释这个模型</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是一种可用于详细描述的语言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是一种用于构造的语言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不是一种可视化的变成语言，但用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，而如果表示为文字方式最为恰当，则用编程语言。</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是一种用于文档化的语言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适于建立系统结构及其所有细节的文档。</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还提供了用于表达需求和用于测试的语言。此外，</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P7</a:t>
            </a:r>
          </a:p>
          <a:p>
            <a:r>
              <a:rPr lang="zh-CN" altLang="en-US" dirty="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extLst>
      <p:ext uri="{BB962C8B-B14F-4D97-AF65-F5344CB8AC3E}">
        <p14:creationId xmlns:p14="http://schemas.microsoft.com/office/powerpoint/2010/main" val="88392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CEF8DEE-FC17-411E-ABD4-D6535FFA06F7}" type="datetime1">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5EC7A-F8BC-446D-8AD1-EB47F2F4128C}" type="datetime1">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168BA7-D01A-4FA0-96A3-31EE9D51DF4D}" type="datetime1">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A6A943E3-A6B3-42D3-8095-A38AC1DBAB40}" type="datetime1">
              <a:rPr lang="zh-CN" altLang="en-US" smtClean="0"/>
              <a:t>2018/10/14</a:t>
            </a:fld>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34C9CB-4804-4907-9C7C-A277E61382CF}" type="datetime1">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CD7529D-8F9C-4154-A8FA-A0A118F91D3B}" type="datetime1">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194189E-3F7B-4804-9E98-EC453BC5662E}" type="datetime1">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7366CE-B456-4E14-8BF6-FA5518A7BCCA}" type="datetime1">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1DB6740-9A35-42EF-BD67-6A81D1FEF308}" type="datetime1">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99C4ED-2BFA-4C60-A57A-91CD77D927BF}" type="datetime1">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CD950F4-643E-4539-87D0-85CE4EE5A21F}" type="datetime1">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57C8A3B-3052-4A88-B263-B66D5837D160}" type="datetime1">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ACCEA-CB9E-4C21-A8E0-DE3F357BBD53}" type="datetime1">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4.jp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8.wdp"/></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 Id="rId5" Type="http://schemas.microsoft.com/office/2007/relationships/hdphoto" Target="../media/hdphoto9.wdp"/><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2.jpg"/><Relationship Id="rId4" Type="http://schemas.microsoft.com/office/2007/relationships/hdphoto" Target="../media/hdphoto10.wdp"/></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36.jp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a:solidFill>
                  <a:srgbClr val="2E3740"/>
                </a:solidFill>
                <a:latin typeface="Calibri" panose="020F0502020204030204" pitchFamily="34" charset="0"/>
                <a:sym typeface="宋体" panose="02010600030101010101" pitchFamily="2" charset="-122"/>
              </a:rPr>
              <a:t>翻转课堂</a:t>
            </a:r>
            <a:r>
              <a:rPr lang="en-US" altLang="zh-CN" sz="6600" b="1" dirty="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a:solidFill>
                  <a:srgbClr val="2E3740"/>
                </a:solidFill>
                <a:latin typeface="Calibri" panose="020F0502020204030204" pitchFamily="34" charset="0"/>
                <a:sym typeface="宋体" panose="02010600030101010101" pitchFamily="2" charset="-122"/>
              </a:rPr>
              <a:t>UML</a:t>
            </a:r>
            <a:r>
              <a:rPr lang="zh-CN" altLang="en-US" sz="6600" b="1" dirty="0">
                <a:solidFill>
                  <a:srgbClr val="2E3740"/>
                </a:solidFill>
                <a:latin typeface="Calibri" panose="020F0502020204030204" pitchFamily="34" charset="0"/>
                <a:sym typeface="宋体" panose="02010600030101010101" pitchFamily="2" charset="-122"/>
              </a:rPr>
              <a:t>概述</a:t>
            </a: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本</a:t>
            </a:r>
            <a:r>
              <a:rPr lang="en-US" altLang="zh-CN" dirty="0"/>
              <a:t>PPT</a:t>
            </a:r>
            <a:r>
              <a:rPr lang="zh-CN" altLang="en-US" dirty="0"/>
              <a:t>将介绍</a:t>
            </a:r>
            <a:r>
              <a:rPr lang="en-US" altLang="zh-CN" dirty="0"/>
              <a:t>UML</a:t>
            </a:r>
            <a:r>
              <a:rPr lang="zh-CN" altLang="en-US" dirty="0"/>
              <a:t>的相关概念</a:t>
            </a:r>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26B7CC"/>
                </a:solidFill>
                <a:latin typeface="Calibri" panose="020F0502020204030204" pitchFamily="34" charset="0"/>
                <a:sym typeface="Calibri" panose="020F0502020204030204" pitchFamily="34" charset="0"/>
              </a:rPr>
              <a:t>Oct.17</a:t>
            </a:r>
            <a:r>
              <a:rPr lang="en-US" altLang="zh-CN" sz="2000" baseline="30000" dirty="0">
                <a:solidFill>
                  <a:srgbClr val="26B7CC"/>
                </a:solidFill>
                <a:latin typeface="Calibri" panose="020F0502020204030204" pitchFamily="34" charset="0"/>
                <a:sym typeface="Calibri" panose="020F0502020204030204" pitchFamily="34" charset="0"/>
              </a:rPr>
              <a:t>th</a:t>
            </a:r>
            <a:r>
              <a:rPr lang="en-US" altLang="zh-CN" sz="2000" dirty="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a:t>组长：沈启航</a:t>
            </a:r>
            <a:endParaRPr lang="en-US" altLang="zh-CN" dirty="0"/>
          </a:p>
          <a:p>
            <a:r>
              <a:rPr lang="zh-CN" altLang="en-US" dirty="0"/>
              <a:t>组员：叶柏成 杨以恒</a:t>
            </a:r>
            <a:endParaRPr lang="en-US" altLang="zh-CN" dirty="0"/>
          </a:p>
          <a:p>
            <a:r>
              <a:rPr lang="en-US" altLang="zh-CN" dirty="0"/>
              <a:t>             </a:t>
            </a:r>
            <a:r>
              <a:rPr lang="zh-CN" altLang="en-US" dirty="0"/>
              <a:t>徐哲远 骆佳俊</a:t>
            </a:r>
          </a:p>
        </p:txBody>
      </p:sp>
      <p:sp>
        <p:nvSpPr>
          <p:cNvPr id="3" name="日期占位符 2"/>
          <p:cNvSpPr>
            <a:spLocks noGrp="1"/>
          </p:cNvSpPr>
          <p:nvPr>
            <p:ph type="dt" sz="half" idx="10"/>
          </p:nvPr>
        </p:nvSpPr>
        <p:spPr/>
        <p:txBody>
          <a:bodyPr/>
          <a:lstStyle/>
          <a:p>
            <a:pPr>
              <a:defRPr/>
            </a:pPr>
            <a:fld id="{1FD23B0E-331A-4B26-96CA-DE9199DB526B}"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1</a:t>
            </a:fld>
            <a:endParaRPr lang="zh-CN" altLang="en-US" sz="1800">
              <a:solidFill>
                <a:schemeClr val="tx1"/>
              </a:solidFill>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757666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smtClean="0">
                <a:solidFill>
                  <a:schemeClr val="tx2"/>
                </a:solidFill>
                <a:latin typeface="Arial" panose="020B0604020202020204" pitchFamily="34" charset="0"/>
              </a:rPr>
              <a:t>表示       符</a:t>
            </a:r>
            <a:r>
              <a:rPr lang="zh-CN" altLang="en-US" b="1" dirty="0">
                <a:solidFill>
                  <a:schemeClr val="tx2"/>
                </a:solidFill>
                <a:latin typeface="Arial" panose="020B0604020202020204" pitchFamily="34" charset="0"/>
              </a:rPr>
              <a:t>（</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表示符为开发者或开发工具使用这些图形符号和文本语法为系统建模提供了标准。在</a:t>
            </a:r>
            <a:r>
              <a:rPr lang="en-US" altLang="zh-CN" b="1" dirty="0">
                <a:solidFill>
                  <a:schemeClr val="tx2"/>
                </a:solidFill>
                <a:latin typeface="Arial" panose="020B0604020202020204" pitchFamily="34" charset="0"/>
              </a:rPr>
              <a:t>UML1.x</a:t>
            </a:r>
            <a:r>
              <a:rPr lang="zh-CN" altLang="en-US" b="1" dirty="0">
                <a:solidFill>
                  <a:schemeClr val="tx2"/>
                </a:solidFill>
                <a:latin typeface="Arial" panose="020B0604020202020204" pitchFamily="34" charset="0"/>
              </a:rPr>
              <a:t>的版本中，重要内容由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种图来定义，包括用例图、类图、对象图、状态图、构件图、部署图、协作图、交互序列图、活动图。而在</a:t>
            </a:r>
            <a:r>
              <a:rPr lang="en-US" altLang="zh-CN" b="1" dirty="0">
                <a:solidFill>
                  <a:schemeClr val="tx2"/>
                </a:solidFill>
                <a:latin typeface="Arial" panose="020B0604020202020204" pitchFamily="34" charset="0"/>
              </a:rPr>
              <a:t>UML2.0</a:t>
            </a:r>
            <a:r>
              <a:rPr lang="zh-CN" altLang="en-US" b="1" dirty="0">
                <a:solidFill>
                  <a:schemeClr val="tx2"/>
                </a:solidFill>
                <a:latin typeface="Arial" panose="020B0604020202020204" pitchFamily="34" charset="0"/>
              </a:rPr>
              <a:t>中又新增了</a:t>
            </a:r>
            <a:r>
              <a:rPr lang="en-US" altLang="zh-CN" b="1" dirty="0">
                <a:solidFill>
                  <a:schemeClr val="tx2"/>
                </a:solidFill>
                <a:latin typeface="Arial" panose="020B0604020202020204" pitchFamily="34" charset="0"/>
              </a:rPr>
              <a:t>4</a:t>
            </a:r>
            <a:r>
              <a:rPr lang="zh-CN" altLang="en-US" b="1" dirty="0">
                <a:solidFill>
                  <a:schemeClr val="tx2"/>
                </a:solidFill>
                <a:latin typeface="Arial" panose="020B0604020202020204" pitchFamily="34" charset="0"/>
              </a:rPr>
              <a:t>中图，包括包图、结构组合图、交互概念图、时间图。</a:t>
            </a:r>
          </a:p>
        </p:txBody>
      </p:sp>
      <p:sp>
        <p:nvSpPr>
          <p:cNvPr id="2" name="日期占位符 1"/>
          <p:cNvSpPr>
            <a:spLocks noGrp="1"/>
          </p:cNvSpPr>
          <p:nvPr>
            <p:ph type="dt" sz="half" idx="10"/>
          </p:nvPr>
        </p:nvSpPr>
        <p:spPr/>
        <p:txBody>
          <a:bodyPr/>
          <a:lstStyle/>
          <a:p>
            <a:pPr>
              <a:defRPr/>
            </a:pPr>
            <a:fld id="{F2270708-04FA-4CD5-94EF-125522654282}"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10</a:t>
            </a:fld>
            <a:endParaRPr lang="zh-CN" altLang="en-US" sz="1800">
              <a:solidFill>
                <a:schemeClr val="tx1"/>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143601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02 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
        <p:nvSpPr>
          <p:cNvPr id="2" name="日期占位符 1"/>
          <p:cNvSpPr>
            <a:spLocks noGrp="1"/>
          </p:cNvSpPr>
          <p:nvPr>
            <p:ph type="dt" sz="half" idx="10"/>
          </p:nvPr>
        </p:nvSpPr>
        <p:spPr/>
        <p:txBody>
          <a:bodyPr/>
          <a:lstStyle/>
          <a:p>
            <a:pPr>
              <a:defRPr/>
            </a:pPr>
            <a:fld id="{55F95464-1172-4D67-98AC-FF5A5D29A472}"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11</a:t>
            </a:fld>
            <a:endParaRPr lang="zh-CN" altLang="en-US" sz="1800">
              <a:solidFill>
                <a:schemeClr val="tx1"/>
              </a:solidFill>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59789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成功的软件组织应该总是能够交付满足其用户需要的</a:t>
            </a:r>
            <a:r>
              <a:rPr lang="zh-CN" altLang="en-US" b="1" dirty="0" smtClean="0">
                <a:solidFill>
                  <a:schemeClr val="tx2"/>
                </a:solidFill>
                <a:latin typeface="Arial" panose="020B0604020202020204" pitchFamily="34" charset="0"/>
              </a:rPr>
              <a:t>软件</a:t>
            </a:r>
            <a:r>
              <a:rPr lang="zh-CN" altLang="en-US" b="1" dirty="0">
                <a:solidFill>
                  <a:schemeClr val="tx2"/>
                </a:solidFill>
                <a:latin typeface="Arial" panose="020B0604020202020204" pitchFamily="34" charset="0"/>
              </a:rPr>
              <a:t>。如果一个软件组织能够及时并可预测地开发出这样的软件，并能够有效地利用人力和物力资源，那么这个软件组织就是可持续发展的。</a:t>
            </a:r>
            <a:endParaRPr lang="en-US" altLang="zh-CN" b="1" dirty="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
        <p:nvSpPr>
          <p:cNvPr id="2" name="日期占位符 1"/>
          <p:cNvSpPr>
            <a:spLocks noGrp="1"/>
          </p:cNvSpPr>
          <p:nvPr>
            <p:ph type="dt" sz="half" idx="10"/>
          </p:nvPr>
        </p:nvSpPr>
        <p:spPr/>
        <p:txBody>
          <a:bodyPr/>
          <a:lstStyle/>
          <a:p>
            <a:pPr>
              <a:defRPr/>
            </a:pPr>
            <a:fld id="{B92452A3-0A91-4215-8BD2-8B17A7C15FB2}"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12</a:t>
            </a:fld>
            <a:endParaRPr lang="zh-CN" altLang="en-US" sz="1800">
              <a:solidFill>
                <a:schemeClr val="tx1"/>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97145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对面向对象系统进行可视化、详述、构造和文档化正是统一建模语言（</a:t>
              </a: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
        <p:nvSpPr>
          <p:cNvPr id="4" name="日期占位符 3"/>
          <p:cNvSpPr>
            <a:spLocks noGrp="1"/>
          </p:cNvSpPr>
          <p:nvPr>
            <p:ph type="dt" sz="half" idx="10"/>
          </p:nvPr>
        </p:nvSpPr>
        <p:spPr/>
        <p:txBody>
          <a:bodyPr/>
          <a:lstStyle/>
          <a:p>
            <a:pPr>
              <a:defRPr/>
            </a:pPr>
            <a:fld id="{6C6D85D9-AAD0-4EA9-9865-8850EF7F091E}"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13</a:t>
            </a:fld>
            <a:endParaRPr lang="zh-CN" altLang="en-US" sz="1800">
              <a:solidFill>
                <a:schemeClr val="tx1"/>
              </a:solidFill>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193285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
        <p:nvSpPr>
          <p:cNvPr id="2" name="日期占位符 1"/>
          <p:cNvSpPr>
            <a:spLocks noGrp="1"/>
          </p:cNvSpPr>
          <p:nvPr>
            <p:ph type="dt" sz="half" idx="10"/>
          </p:nvPr>
        </p:nvSpPr>
        <p:spPr/>
        <p:txBody>
          <a:bodyPr/>
          <a:lstStyle/>
          <a:p>
            <a:pPr>
              <a:defRPr/>
            </a:pPr>
            <a:fld id="{6481B83F-B255-42E1-96B4-12FDBE078901}"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14</a:t>
            </a:fld>
            <a:endParaRPr lang="zh-CN" altLang="en-US" sz="1800">
              <a:solidFill>
                <a:schemeClr val="tx1"/>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344478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pic>
        <p:nvPicPr>
          <p:cNvPr id="12" name="图片 11">
            <a:extLst>
              <a:ext uri="{FF2B5EF4-FFF2-40B4-BE49-F238E27FC236}">
                <a16:creationId xmlns:a16="http://schemas.microsoft.com/office/drawing/2014/main" xmlns="" id="{F011FBD3-951B-4430-B553-1580E707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765" y="1573867"/>
            <a:ext cx="2610302" cy="3696576"/>
          </a:xfrm>
          <a:prstGeom prst="rect">
            <a:avLst/>
          </a:prstGeom>
        </p:spPr>
      </p:pic>
      <p:sp>
        <p:nvSpPr>
          <p:cNvPr id="3" name="矩形 2"/>
          <p:cNvSpPr/>
          <p:nvPr/>
        </p:nvSpPr>
        <p:spPr>
          <a:xfrm>
            <a:off x="4307295" y="1297947"/>
            <a:ext cx="7507985" cy="4616648"/>
          </a:xfrm>
          <a:prstGeom prst="rect">
            <a:avLst/>
          </a:prstGeom>
        </p:spPr>
        <p:txBody>
          <a:bodyPr wrap="square">
            <a:spAutoFit/>
          </a:bodyPr>
          <a:lstStyle/>
          <a:p>
            <a:pPr>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
        <p:nvSpPr>
          <p:cNvPr id="4" name="日期占位符 3"/>
          <p:cNvSpPr>
            <a:spLocks noGrp="1"/>
          </p:cNvSpPr>
          <p:nvPr>
            <p:ph type="dt" sz="half" idx="10"/>
          </p:nvPr>
        </p:nvSpPr>
        <p:spPr/>
        <p:txBody>
          <a:bodyPr/>
          <a:lstStyle/>
          <a:p>
            <a:pPr>
              <a:defRPr/>
            </a:pPr>
            <a:fld id="{A7A0C1E8-5720-4564-8E7A-ACD5A78C8B4E}"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15</a:t>
            </a:fld>
            <a:endParaRPr lang="zh-CN" altLang="en-US" sz="1800">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6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27843" y="1739736"/>
            <a:ext cx="7507985" cy="3323987"/>
          </a:xfrm>
          <a:prstGeom prst="rect">
            <a:avLst/>
          </a:prstGeom>
        </p:spPr>
        <p:txBody>
          <a:bodyPr wrap="square">
            <a:spAutoFit/>
          </a:bodyPr>
          <a:lstStyle/>
          <a:p>
            <a:pPr>
              <a:lnSpc>
                <a:spcPct val="150000"/>
              </a:lnSpc>
            </a:pPr>
            <a:r>
              <a:rPr lang="zh-CN" altLang="en-US" sz="2800" b="1" dirty="0"/>
              <a:t>詹姆士</a:t>
            </a:r>
            <a:r>
              <a:rPr lang="en-US" altLang="zh-CN" sz="2800" b="1" dirty="0"/>
              <a:t>·</a:t>
            </a:r>
            <a:r>
              <a:rPr lang="zh-CN" altLang="en-US" sz="2800" b="1" dirty="0"/>
              <a:t>兰宝</a:t>
            </a:r>
            <a:r>
              <a:rPr lang="zh-CN" altLang="en-US" sz="2800" dirty="0"/>
              <a:t>（英语：</a:t>
            </a:r>
            <a:r>
              <a:rPr lang="en-US" altLang="zh-CN" sz="2800" dirty="0"/>
              <a:t>James E. </a:t>
            </a:r>
            <a:r>
              <a:rPr lang="en-US" altLang="zh-CN" sz="2800" dirty="0" err="1"/>
              <a:t>Rumbaugh</a:t>
            </a:r>
            <a:r>
              <a:rPr lang="zh-CN" altLang="en-US" sz="2800" dirty="0"/>
              <a:t>，</a:t>
            </a:r>
            <a:r>
              <a:rPr lang="en-US" altLang="zh-CN" sz="2800" dirty="0"/>
              <a:t>1947</a:t>
            </a:r>
            <a:r>
              <a:rPr lang="zh-CN" altLang="en-US" sz="2800" dirty="0"/>
              <a:t>年</a:t>
            </a:r>
            <a:r>
              <a:rPr lang="en-US" altLang="zh-CN" sz="2800" dirty="0"/>
              <a:t>8</a:t>
            </a:r>
            <a:r>
              <a:rPr lang="zh-CN" altLang="en-US" sz="2800" dirty="0"/>
              <a:t>月</a:t>
            </a:r>
            <a:r>
              <a:rPr lang="en-US" altLang="zh-CN" sz="2800" dirty="0"/>
              <a:t>22</a:t>
            </a:r>
            <a:r>
              <a:rPr lang="zh-CN" altLang="en-US" sz="2800" dirty="0"/>
              <a:t>日－），生于美国宾夕法尼亚州伯利恒，计算机科学家，专长于软件工程与面向对象技术。曾提出物件建模技术与统一建模语言（</a:t>
            </a:r>
            <a:r>
              <a:rPr lang="en-US" altLang="zh-CN" sz="2800" dirty="0"/>
              <a:t>UML</a:t>
            </a:r>
            <a:r>
              <a:rPr lang="zh-CN" altLang="en-US" sz="2800" dirty="0"/>
              <a:t>）。</a:t>
            </a:r>
          </a:p>
        </p:txBody>
      </p:sp>
      <p:pic>
        <p:nvPicPr>
          <p:cNvPr id="14" name="图片 13">
            <a:extLst>
              <a:ext uri="{FF2B5EF4-FFF2-40B4-BE49-F238E27FC236}">
                <a16:creationId xmlns:a16="http://schemas.microsoft.com/office/drawing/2014/main" xmlns="" id="{2909AC9D-2590-4CE9-AADE-7A9E21CD3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55" y="1829819"/>
            <a:ext cx="2842322" cy="3552903"/>
          </a:xfrm>
          <a:prstGeom prst="rect">
            <a:avLst/>
          </a:prstGeom>
        </p:spPr>
      </p:pic>
      <p:sp>
        <p:nvSpPr>
          <p:cNvPr id="4" name="日期占位符 3"/>
          <p:cNvSpPr>
            <a:spLocks noGrp="1"/>
          </p:cNvSpPr>
          <p:nvPr>
            <p:ph type="dt" sz="half" idx="10"/>
          </p:nvPr>
        </p:nvSpPr>
        <p:spPr/>
        <p:txBody>
          <a:bodyPr/>
          <a:lstStyle/>
          <a:p>
            <a:pPr>
              <a:defRPr/>
            </a:pPr>
            <a:fld id="{2F21B111-4AD9-4716-BC8C-EBBE8EC83DF4}"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16</a:t>
            </a:fld>
            <a:endParaRPr lang="zh-CN" altLang="en-US" sz="1800">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101565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38117" y="1278306"/>
            <a:ext cx="7507985" cy="5262979"/>
          </a:xfrm>
          <a:prstGeom prst="rect">
            <a:avLst/>
          </a:prstGeom>
        </p:spPr>
        <p:txBody>
          <a:bodyPr wrap="square">
            <a:spAutoFit/>
          </a:bodyPr>
          <a:lstStyle/>
          <a:p>
            <a:pPr>
              <a:lnSpc>
                <a:spcPct val="150000"/>
              </a:lnSpc>
            </a:pPr>
            <a:r>
              <a:rPr lang="zh-CN" altLang="en-US" sz="2800" b="1" dirty="0"/>
              <a:t>伊瓦尔</a:t>
            </a:r>
            <a:r>
              <a:rPr lang="en-US" altLang="zh-CN" sz="2800" b="1" dirty="0"/>
              <a:t>·</a:t>
            </a:r>
            <a:r>
              <a:rPr lang="zh-CN" altLang="en-US" sz="2800" b="1" dirty="0"/>
              <a:t>亚尔玛</a:t>
            </a:r>
            <a:r>
              <a:rPr lang="en-US" altLang="zh-CN" sz="2800" b="1" dirty="0"/>
              <a:t>·</a:t>
            </a:r>
            <a:r>
              <a:rPr lang="zh-CN" altLang="en-US" sz="2800" b="1" dirty="0"/>
              <a:t>雅各布森</a:t>
            </a:r>
            <a:r>
              <a:rPr lang="zh-CN" altLang="en-US" sz="2800" dirty="0"/>
              <a:t>（瑞典语：</a:t>
            </a:r>
            <a:r>
              <a:rPr lang="en-US" altLang="zh-CN" sz="2800" dirty="0"/>
              <a:t>Ivar Hjalmar Jacobson</a:t>
            </a:r>
            <a:r>
              <a:rPr lang="zh-CN" altLang="en-US" sz="2800" dirty="0"/>
              <a:t>，</a:t>
            </a:r>
            <a:r>
              <a:rPr lang="en-US" altLang="zh-CN" sz="2800" dirty="0"/>
              <a:t>1939</a:t>
            </a:r>
            <a:r>
              <a:rPr lang="zh-CN" altLang="en-US" sz="2800" dirty="0"/>
              <a:t>年</a:t>
            </a:r>
            <a:r>
              <a:rPr lang="en-US" altLang="zh-CN" sz="2800" dirty="0"/>
              <a:t>9</a:t>
            </a:r>
            <a:r>
              <a:rPr lang="zh-CN" altLang="en-US" sz="2800" dirty="0"/>
              <a:t>月</a:t>
            </a:r>
            <a:r>
              <a:rPr lang="en-US" altLang="zh-CN" sz="2800" dirty="0"/>
              <a:t>2</a:t>
            </a:r>
            <a:r>
              <a:rPr lang="zh-CN" altLang="en-US" sz="2800" dirty="0"/>
              <a:t>日－），又译伊万</a:t>
            </a:r>
            <a:r>
              <a:rPr lang="en-US" altLang="zh-CN" sz="2800" dirty="0"/>
              <a:t>·</a:t>
            </a:r>
            <a:r>
              <a:rPr lang="zh-CN" altLang="en-US" sz="2800" dirty="0"/>
              <a:t>雅各布森，生于瑞典于斯塔德（</a:t>
            </a:r>
            <a:r>
              <a:rPr lang="en-US" altLang="zh-CN" sz="2800" dirty="0" err="1"/>
              <a:t>Ystad</a:t>
            </a:r>
            <a:r>
              <a:rPr lang="zh-CN" altLang="en-US" sz="2800" dirty="0"/>
              <a:t>），计算机科学家与软件工程师，在软件工程领域有很大贡献。曾参与设计统一建模语言（</a:t>
            </a:r>
            <a:r>
              <a:rPr lang="en-US" altLang="zh-CN" sz="2800" dirty="0"/>
              <a:t>UML</a:t>
            </a:r>
            <a:r>
              <a:rPr lang="zh-CN" altLang="en-US" sz="2800" dirty="0"/>
              <a:t>）、</a:t>
            </a:r>
            <a:r>
              <a:rPr lang="en-US" altLang="zh-CN" sz="2800" dirty="0"/>
              <a:t>IBM-Rational</a:t>
            </a:r>
            <a:r>
              <a:rPr lang="zh-CN" altLang="en-US" sz="2800" dirty="0"/>
              <a:t>统一过程（</a:t>
            </a:r>
            <a:r>
              <a:rPr lang="en-US" altLang="zh-CN" sz="2800" dirty="0"/>
              <a:t>RUP</a:t>
            </a:r>
            <a:r>
              <a:rPr lang="zh-CN" altLang="en-US" sz="2800" dirty="0"/>
              <a:t>）、</a:t>
            </a:r>
            <a:r>
              <a:rPr lang="en-US" altLang="zh-CN" sz="2800" dirty="0" err="1"/>
              <a:t>Objectory</a:t>
            </a:r>
            <a:r>
              <a:rPr lang="zh-CN" altLang="en-US" sz="2800" dirty="0"/>
              <a:t>方法，对于</a:t>
            </a:r>
            <a:r>
              <a:rPr lang="en-US" altLang="zh-CN" sz="2800" dirty="0"/>
              <a:t>Aspect-oriented software development</a:t>
            </a:r>
            <a:r>
              <a:rPr lang="zh-CN" altLang="en-US" sz="2800" dirty="0"/>
              <a:t>也做出很多贡献。</a:t>
            </a:r>
          </a:p>
        </p:txBody>
      </p:sp>
      <p:pic>
        <p:nvPicPr>
          <p:cNvPr id="15" name="图片 14">
            <a:extLst>
              <a:ext uri="{FF2B5EF4-FFF2-40B4-BE49-F238E27FC236}">
                <a16:creationId xmlns:a16="http://schemas.microsoft.com/office/drawing/2014/main" xmlns="" id="{3E3B3F9E-274B-485F-81BD-BCEEF1EAD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1" y="1739736"/>
            <a:ext cx="3213150" cy="3677587"/>
          </a:xfrm>
          <a:prstGeom prst="rect">
            <a:avLst/>
          </a:prstGeom>
        </p:spPr>
      </p:pic>
      <p:sp>
        <p:nvSpPr>
          <p:cNvPr id="4" name="日期占位符 3"/>
          <p:cNvSpPr>
            <a:spLocks noGrp="1"/>
          </p:cNvSpPr>
          <p:nvPr>
            <p:ph type="dt" sz="half" idx="10"/>
          </p:nvPr>
        </p:nvSpPr>
        <p:spPr/>
        <p:txBody>
          <a:bodyPr/>
          <a:lstStyle/>
          <a:p>
            <a:pPr>
              <a:defRPr/>
            </a:pPr>
            <a:fld id="{36F5DDCE-A247-4890-A47B-1F8AE53584E6}"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17</a:t>
            </a:fld>
            <a:endParaRPr lang="zh-CN" altLang="en-US" sz="1800">
              <a:solidFill>
                <a:schemeClr val="tx1"/>
              </a:solidFill>
            </a:endParaRP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255159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2"/>
            <a:ext cx="2328862" cy="3611385"/>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月发布了第一个公开版本</a:t>
            </a:r>
            <a:r>
              <a:rPr lang="en-US" altLang="zh-CN" sz="2400" b="1" dirty="0">
                <a:solidFill>
                  <a:schemeClr val="bg1"/>
                </a:solidFill>
                <a:latin typeface="Arial" panose="020B0604020202020204" pitchFamily="34" charset="0"/>
              </a:rPr>
              <a:t>UM0.8</a:t>
            </a:r>
            <a:endParaRPr lang="zh-CN" altLang="en-US" sz="2400" b="1" dirty="0">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87601"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dirty="0">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1996</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6</a:t>
            </a:r>
            <a:r>
              <a:rPr lang="zh-CN" altLang="en-US" sz="2400" b="1" dirty="0">
                <a:solidFill>
                  <a:schemeClr val="bg1"/>
                </a:solidFill>
                <a:latin typeface="Arial" panose="020B0604020202020204" pitchFamily="34" charset="0"/>
              </a:rPr>
              <a:t>月和</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发布了两个新版本</a:t>
            </a:r>
            <a:r>
              <a:rPr lang="en-US" altLang="zh-CN" sz="2400" b="1" dirty="0">
                <a:solidFill>
                  <a:schemeClr val="bg1"/>
                </a:solidFill>
                <a:latin typeface="Arial" panose="020B0604020202020204" pitchFamily="34" charset="0"/>
              </a:rPr>
              <a:t>UML0.9</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UML0.91,</a:t>
            </a:r>
            <a:r>
              <a:rPr lang="zh-CN" altLang="en-US" sz="2400" b="1" dirty="0">
                <a:solidFill>
                  <a:schemeClr val="bg1"/>
                </a:solidFill>
                <a:latin typeface="Arial" panose="020B0604020202020204" pitchFamily="34" charset="0"/>
              </a:rPr>
              <a:t>并将</a:t>
            </a:r>
            <a:r>
              <a:rPr lang="en-US" altLang="zh-CN" sz="2400" b="1" dirty="0">
                <a:solidFill>
                  <a:schemeClr val="bg1"/>
                </a:solidFill>
                <a:latin typeface="Arial" panose="020B0604020202020204" pitchFamily="34" charset="0"/>
              </a:rPr>
              <a:t>UM</a:t>
            </a:r>
            <a:r>
              <a:rPr lang="zh-CN" altLang="en-US" sz="2400" b="1" dirty="0">
                <a:solidFill>
                  <a:schemeClr val="bg1"/>
                </a:solidFill>
                <a:latin typeface="Arial" panose="020B0604020202020204" pitchFamily="34" charset="0"/>
              </a:rPr>
              <a:t>改名为</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17</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采用</a:t>
            </a:r>
            <a:r>
              <a:rPr lang="en-US" altLang="zh-CN" sz="2400" b="1" dirty="0">
                <a:solidFill>
                  <a:schemeClr val="bg1"/>
                </a:solidFill>
                <a:latin typeface="Arial" panose="020B0604020202020204" pitchFamily="34" charset="0"/>
              </a:rPr>
              <a:t>UML1.1</a:t>
            </a:r>
            <a:r>
              <a:rPr lang="zh-CN" altLang="en-US" sz="2400" b="1" dirty="0">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p>
          <a:p>
            <a:pPr eaLnBrk="1" hangingPunct="1">
              <a:lnSpc>
                <a:spcPct val="100000"/>
              </a:lnSpc>
              <a:spcBef>
                <a:spcPct val="0"/>
              </a:spcBef>
              <a:buFontTx/>
              <a:buNone/>
            </a:pP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4</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被</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采纳从此不断修订，此后产生</a:t>
            </a:r>
            <a:r>
              <a:rPr lang="en-US" altLang="zh-CN" sz="2400" b="1" dirty="0">
                <a:solidFill>
                  <a:schemeClr val="bg1"/>
                </a:solidFill>
                <a:latin typeface="Arial" panose="020B0604020202020204" pitchFamily="34" charset="0"/>
              </a:rPr>
              <a:t>UML1.2</a:t>
            </a:r>
            <a:r>
              <a:rPr lang="zh-CN" altLang="en-US" sz="2400" b="1" dirty="0">
                <a:solidFill>
                  <a:schemeClr val="bg1"/>
                </a:solidFill>
                <a:latin typeface="Arial" panose="020B0604020202020204" pitchFamily="34" charset="0"/>
              </a:rPr>
              <a:t>、</a:t>
            </a:r>
            <a:r>
              <a:rPr lang="en-US" altLang="zh-CN" sz="2400" b="1" dirty="0">
                <a:solidFill>
                  <a:schemeClr val="bg1"/>
                </a:solidFill>
                <a:latin typeface="Arial" panose="020B0604020202020204" pitchFamily="34" charset="0"/>
              </a:rPr>
              <a:t>UNM1.3</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UML1.4</a:t>
            </a:r>
            <a:r>
              <a:rPr lang="zh-CN" altLang="en-US" sz="2400" b="1" dirty="0">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2005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UML2.0</a:t>
            </a:r>
            <a:r>
              <a:rPr lang="zh-CN" altLang="en-US" sz="2400" b="1" dirty="0">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
        <p:nvSpPr>
          <p:cNvPr id="2" name="矩形 1"/>
          <p:cNvSpPr/>
          <p:nvPr/>
        </p:nvSpPr>
        <p:spPr>
          <a:xfrm>
            <a:off x="4037744" y="821933"/>
            <a:ext cx="3698696" cy="5753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版本演变</a:t>
            </a:r>
          </a:p>
        </p:txBody>
      </p:sp>
      <p:sp>
        <p:nvSpPr>
          <p:cNvPr id="3" name="日期占位符 2"/>
          <p:cNvSpPr>
            <a:spLocks noGrp="1"/>
          </p:cNvSpPr>
          <p:nvPr>
            <p:ph type="dt" sz="half" idx="10"/>
          </p:nvPr>
        </p:nvSpPr>
        <p:spPr/>
        <p:txBody>
          <a:bodyPr/>
          <a:lstStyle/>
          <a:p>
            <a:pPr>
              <a:defRPr/>
            </a:pPr>
            <a:fld id="{5978D4D2-3F7F-4F4D-9CB3-655E424481F0}"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18</a:t>
            </a:fld>
            <a:endParaRPr lang="zh-CN" altLang="en-US" sz="1800">
              <a:solidFill>
                <a:schemeClr val="tx1"/>
              </a:solidFill>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p>
        </p:txBody>
      </p:sp>
      <p:sp>
        <p:nvSpPr>
          <p:cNvPr id="2" name="日期占位符 1"/>
          <p:cNvSpPr>
            <a:spLocks noGrp="1"/>
          </p:cNvSpPr>
          <p:nvPr>
            <p:ph type="dt" sz="half" idx="10"/>
          </p:nvPr>
        </p:nvSpPr>
        <p:spPr/>
        <p:txBody>
          <a:bodyPr/>
          <a:lstStyle/>
          <a:p>
            <a:pPr>
              <a:defRPr/>
            </a:pPr>
            <a:fld id="{A4B076E1-C59B-4F22-898D-7B6AE2A2B8EB}"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19</a:t>
            </a:fld>
            <a:endParaRPr lang="zh-CN" altLang="en-US" sz="1800">
              <a:solidFill>
                <a:schemeClr val="tx1"/>
              </a:solidFill>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24536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4391511" y="2976231"/>
            <a:ext cx="3356875" cy="397251"/>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02.2 UML</a:t>
            </a:r>
            <a:r>
              <a:rPr lang="zh-CN" altLang="en-US" sz="2800" dirty="0"/>
              <a:t>发展历史</a:t>
            </a:r>
          </a:p>
        </p:txBody>
      </p:sp>
      <p:sp>
        <p:nvSpPr>
          <p:cNvPr id="37" name="矩形 36"/>
          <p:cNvSpPr/>
          <p:nvPr/>
        </p:nvSpPr>
        <p:spPr>
          <a:xfrm rot="21244153">
            <a:off x="4421057" y="5250671"/>
            <a:ext cx="3158630"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04.2 UML</a:t>
            </a:r>
            <a:r>
              <a:rPr lang="zh-CN" altLang="en-US" sz="2800" dirty="0"/>
              <a:t>中的关系</a:t>
            </a:r>
          </a:p>
        </p:txBody>
      </p:sp>
      <p:sp>
        <p:nvSpPr>
          <p:cNvPr id="2" name="矩形 1"/>
          <p:cNvSpPr/>
          <p:nvPr/>
        </p:nvSpPr>
        <p:spPr>
          <a:xfrm rot="21244153">
            <a:off x="4091196" y="2493470"/>
            <a:ext cx="3400837" cy="397251"/>
          </a:xfrm>
          <a:prstGeom prst="rect">
            <a:avLst/>
          </a:prstGeom>
          <a:solidFill>
            <a:schemeClr val="bg2">
              <a:lumMod val="75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02.1 </a:t>
            </a:r>
            <a:r>
              <a:rPr lang="zh-CN" altLang="en-US" sz="2800" dirty="0">
                <a:solidFill>
                  <a:schemeClr val="bg1"/>
                </a:solidFill>
              </a:rPr>
              <a:t>为什么会有</a:t>
            </a:r>
            <a:r>
              <a:rPr lang="en-US" altLang="zh-CN" sz="2800" dirty="0">
                <a:solidFill>
                  <a:schemeClr val="bg1"/>
                </a:solidFill>
              </a:rPr>
              <a:t>UML</a:t>
            </a:r>
            <a:endParaRPr lang="zh-CN" altLang="en-US" sz="2800" dirty="0">
              <a:solidFill>
                <a:schemeClr val="bg1"/>
              </a:solidFill>
            </a:endParaRPr>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概念（</a:t>
            </a:r>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是什么）</a:t>
            </a: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Calibri" panose="020F0502020204030204" pitchFamily="34" charset="0"/>
                <a:sym typeface="Calibri" panose="020F0502020204030204" pitchFamily="34" charset="0"/>
              </a:rPr>
              <a:t>UML</a:t>
            </a:r>
            <a:r>
              <a:rPr lang="zh-CN" altLang="en-US" sz="3200" b="1" i="1" dirty="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04.1 UML</a:t>
            </a:r>
            <a:r>
              <a:rPr lang="zh-CN" altLang="en-US" sz="2800" dirty="0">
                <a:solidFill>
                  <a:schemeClr val="bg1"/>
                </a:solidFill>
              </a:rPr>
              <a:t>中的事物</a:t>
            </a:r>
          </a:p>
        </p:txBody>
      </p:sp>
      <p:sp>
        <p:nvSpPr>
          <p:cNvPr id="3" name="日期占位符 2"/>
          <p:cNvSpPr>
            <a:spLocks noGrp="1"/>
          </p:cNvSpPr>
          <p:nvPr>
            <p:ph type="dt" sz="half" idx="10"/>
          </p:nvPr>
        </p:nvSpPr>
        <p:spPr/>
        <p:txBody>
          <a:bodyPr/>
          <a:lstStyle/>
          <a:p>
            <a:pPr>
              <a:defRPr/>
            </a:pPr>
            <a:fld id="{82740754-54AC-4282-B860-016AE8589444}"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2</a:t>
            </a:fld>
            <a:endParaRPr lang="zh-CN" altLang="en-US" sz="1800">
              <a:solidFill>
                <a:schemeClr val="tx1"/>
              </a:solidFill>
            </a:endParaRPr>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95862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6336" y="2184997"/>
            <a:ext cx="2824252"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统一了</a:t>
            </a:r>
            <a:r>
              <a:rPr lang="en-US" altLang="zh-CN" sz="2400" dirty="0" err="1"/>
              <a:t>Booch</a:t>
            </a:r>
            <a:r>
              <a:rPr lang="zh-CN" altLang="en-US" sz="2400" dirty="0"/>
              <a:t>、</a:t>
            </a:r>
            <a:r>
              <a:rPr lang="en-US" altLang="zh-CN" sz="2400" dirty="0"/>
              <a:t>OMT</a:t>
            </a:r>
            <a:r>
              <a:rPr lang="zh-CN" altLang="en-US" sz="2400" dirty="0"/>
              <a:t>、</a:t>
            </a:r>
            <a:r>
              <a:rPr lang="en-US" altLang="zh-CN" sz="2400" dirty="0"/>
              <a:t>OOSE</a:t>
            </a:r>
            <a:r>
              <a:rPr lang="zh-CN" altLang="en-US" sz="2400" dirty="0"/>
              <a:t>和其他面向对象方法所涉及的基本概念和建模符号。</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109930" y="2175957"/>
            <a:ext cx="24348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吸取了面向对象领域中各种优秀的思想，其中也包括非</a:t>
            </a:r>
            <a:r>
              <a:rPr lang="en-US" altLang="zh-CN" sz="2400" dirty="0"/>
              <a:t>OO</a:t>
            </a:r>
            <a:r>
              <a:rPr lang="zh-CN" altLang="en-US" sz="2400" dirty="0"/>
              <a:t>方法的影响。</a:t>
            </a:r>
            <a:endParaRPr lang="zh-CN" altLang="en-US" sz="2400" dirty="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651915" y="2048284"/>
            <a:ext cx="4050350" cy="390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在演变的过程中还提出了一些新的概念：模板、职责、扩展机制、线程、过程、分布式、并发、模式、合作、活动图；并清晰地区分类型、类和实例、细化、接口和组件概念。</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1285678" y="1414069"/>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dirty="0">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8834" y="1462784"/>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19841" y="1357909"/>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dirty="0">
                <a:solidFill>
                  <a:srgbClr val="FF0000"/>
                </a:solidFill>
                <a:latin typeface="Calibri" panose="020F0502020204030204" pitchFamily="34" charset="0"/>
                <a:sym typeface="宋体" panose="02010600030101010101" pitchFamily="2" charset="-122"/>
              </a:rPr>
              <a:t> </a:t>
            </a:r>
            <a:endParaRPr lang="en-US" altLang="zh-CN" sz="3600" b="1" i="1" dirty="0">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3736119"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6946080"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1775" y="1436598"/>
            <a:ext cx="3077717" cy="4545492"/>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3751" y="1414069"/>
            <a:ext cx="4611255" cy="4541310"/>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9645" y="1414068"/>
            <a:ext cx="2698765" cy="4568021"/>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 name="日期占位符 1"/>
          <p:cNvSpPr>
            <a:spLocks noGrp="1"/>
          </p:cNvSpPr>
          <p:nvPr>
            <p:ph type="dt" sz="half" idx="10"/>
          </p:nvPr>
        </p:nvSpPr>
        <p:spPr/>
        <p:txBody>
          <a:bodyPr/>
          <a:lstStyle/>
          <a:p>
            <a:pPr>
              <a:defRPr/>
            </a:pPr>
            <a:fld id="{2733AABE-ECEE-40D3-A77E-9FFC686B9A45}"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20</a:t>
            </a:fld>
            <a:endParaRPr lang="zh-CN" altLang="en-US" sz="1800">
              <a:solidFill>
                <a:schemeClr val="tx1"/>
              </a:solidFill>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chemeClr val="bg1"/>
                </a:solidFill>
                <a:sym typeface="宋体" panose="02010600030101010101" pitchFamily="2" charset="-122"/>
              </a:rPr>
              <a:t>因此可以认为，</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是一种先进实用的标准建模语句，但其中某些概念尚待实践来验证，</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也必然存在一个</a:t>
            </a:r>
            <a:r>
              <a:rPr lang="zh-CN" altLang="en-US" sz="3200" b="1" dirty="0">
                <a:solidFill>
                  <a:srgbClr val="FF0000"/>
                </a:solidFill>
                <a:sym typeface="宋体" panose="02010600030101010101" pitchFamily="2" charset="-122"/>
              </a:rPr>
              <a:t>进化</a:t>
            </a:r>
            <a:r>
              <a:rPr lang="zh-CN" altLang="en-US" sz="3200" b="1" dirty="0">
                <a:solidFill>
                  <a:schemeClr val="bg1"/>
                </a:solidFill>
                <a:sym typeface="宋体" panose="02010600030101010101" pitchFamily="2" charset="-122"/>
              </a:rPr>
              <a:t>过程。</a:t>
            </a:r>
            <a:endParaRPr lang="zh-CN" altLang="en-US" sz="2400" b="1" dirty="0">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A6917B50-041C-40D8-8418-752DE6F6B53C}"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21</a:t>
            </a:fld>
            <a:endParaRPr lang="zh-CN" altLang="en-US" sz="1800">
              <a:solidFill>
                <a:schemeClr val="tx1"/>
              </a:solidFill>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a:ln w="0"/>
                <a:solidFill>
                  <a:schemeClr val="bg1"/>
                </a:solidFill>
                <a:effectLst>
                  <a:outerShdw blurRad="38100" dist="19050" dir="2700000" algn="tl" rotWithShape="0">
                    <a:schemeClr val="dk1">
                      <a:alpha val="40000"/>
                    </a:schemeClr>
                  </a:outerShdw>
                </a:effectLst>
              </a:rPr>
              <a:t>的结构</a:t>
            </a:r>
          </a:p>
        </p:txBody>
      </p:sp>
      <p:sp>
        <p:nvSpPr>
          <p:cNvPr id="2" name="日期占位符 1"/>
          <p:cNvSpPr>
            <a:spLocks noGrp="1"/>
          </p:cNvSpPr>
          <p:nvPr>
            <p:ph type="dt" sz="half" idx="10"/>
          </p:nvPr>
        </p:nvSpPr>
        <p:spPr/>
        <p:txBody>
          <a:bodyPr/>
          <a:lstStyle/>
          <a:p>
            <a:pPr>
              <a:defRPr/>
            </a:pPr>
            <a:fld id="{EA1189E5-EAC7-48ED-B25F-39E096806D2D}"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22</a:t>
            </a:fld>
            <a:endParaRPr lang="zh-CN" altLang="en-US" sz="1800">
              <a:solidFill>
                <a:schemeClr val="tx1"/>
              </a:solidFill>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514828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40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pPr>
            <a:r>
              <a:rPr lang="zh-CN" altLang="en-US" sz="2400" dirty="0">
                <a:solidFill>
                  <a:schemeClr val="tx2"/>
                </a:solidFill>
                <a:latin typeface="Calibri" panose="020F0502020204030204" pitchFamily="34" charset="0"/>
                <a:sym typeface="宋体" panose="02010600030101010101" pitchFamily="2" charset="-122"/>
              </a:rPr>
              <a:t>包括：</a:t>
            </a:r>
            <a:r>
              <a:rPr lang="zh-CN" altLang="en-US" sz="2400" b="1" dirty="0">
                <a:solidFill>
                  <a:schemeClr val="tx2"/>
                </a:solidFill>
                <a:latin typeface="Calibri" panose="020F0502020204030204" pitchFamily="34" charset="0"/>
                <a:sym typeface="宋体" panose="02010600030101010101" pitchFamily="2" charset="-122"/>
              </a:rPr>
              <a:t>类、接口、协作、用况、主动类、构件、制品、结点 </a:t>
            </a:r>
            <a:r>
              <a:rPr lang="zh-CN" altLang="en-US" sz="2400" dirty="0">
                <a:solidFill>
                  <a:schemeClr val="tx2"/>
                </a:solidFill>
                <a:latin typeface="Calibri" panose="020F0502020204030204" pitchFamily="34" charset="0"/>
                <a:sym typeface="宋体" panose="02010600030101010101" pitchFamily="2" charset="-122"/>
              </a:rPr>
              <a:t>。</a:t>
            </a:r>
          </a:p>
        </p:txBody>
      </p:sp>
      <p:sp>
        <p:nvSpPr>
          <p:cNvPr id="42" name="矩形 13"/>
          <p:cNvSpPr>
            <a:spLocks noChangeArrowheads="1"/>
          </p:cNvSpPr>
          <p:nvPr/>
        </p:nvSpPr>
        <p:spPr bwMode="auto">
          <a:xfrm>
            <a:off x="8023225" y="1244600"/>
            <a:ext cx="262731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交互、状态机、活动</a:t>
            </a:r>
          </a:p>
        </p:txBody>
      </p:sp>
      <p:sp>
        <p:nvSpPr>
          <p:cNvPr id="43" name="矩形 13"/>
          <p:cNvSpPr>
            <a:spLocks noChangeArrowheads="1"/>
          </p:cNvSpPr>
          <p:nvPr/>
        </p:nvSpPr>
        <p:spPr bwMode="auto">
          <a:xfrm>
            <a:off x="1513390" y="4174113"/>
            <a:ext cx="262731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包</a:t>
            </a:r>
          </a:p>
        </p:txBody>
      </p:sp>
      <p:sp>
        <p:nvSpPr>
          <p:cNvPr id="44" name="矩形 13"/>
          <p:cNvSpPr>
            <a:spLocks noChangeArrowheads="1"/>
          </p:cNvSpPr>
          <p:nvPr/>
        </p:nvSpPr>
        <p:spPr bwMode="auto">
          <a:xfrm>
            <a:off x="8023225" y="4102503"/>
            <a:ext cx="214812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注释</a:t>
            </a:r>
          </a:p>
        </p:txBody>
      </p:sp>
      <p:sp>
        <p:nvSpPr>
          <p:cNvPr id="45" name="任意多边形 6"/>
          <p:cNvSpPr>
            <a:spLocks noChangeArrowheads="1"/>
          </p:cNvSpPr>
          <p:nvPr/>
        </p:nvSpPr>
        <p:spPr bwMode="auto">
          <a:xfrm>
            <a:off x="965771" y="1301750"/>
            <a:ext cx="433330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6157" name="矩形 9"/>
          <p:cNvSpPr>
            <a:spLocks noChangeArrowheads="1"/>
          </p:cNvSpPr>
          <p:nvPr/>
        </p:nvSpPr>
        <p:spPr bwMode="auto">
          <a:xfrm>
            <a:off x="5144986" y="2635458"/>
            <a:ext cx="196006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2" name="日期占位符 1"/>
          <p:cNvSpPr>
            <a:spLocks noGrp="1"/>
          </p:cNvSpPr>
          <p:nvPr>
            <p:ph type="dt" sz="half" idx="10"/>
          </p:nvPr>
        </p:nvSpPr>
        <p:spPr/>
        <p:txBody>
          <a:bodyPr/>
          <a:lstStyle/>
          <a:p>
            <a:pPr>
              <a:defRPr/>
            </a:pPr>
            <a:fld id="{D7B5FA86-78AC-4E54-B257-B4541A6A072B}" type="datetime1">
              <a:rPr lang="zh-CN" altLang="en-US" smtClean="0"/>
              <a:t>2018/10/14</a:t>
            </a:fld>
            <a:endParaRPr lang="zh-CN" altLang="zh-CN"/>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30162" y="804314"/>
            <a:ext cx="4779714" cy="454284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结构事物（</a:t>
            </a:r>
            <a:r>
              <a:rPr lang="en-US" altLang="zh-CN" sz="2800" dirty="0">
                <a:solidFill>
                  <a:srgbClr val="2E3740"/>
                </a:solidFill>
                <a:latin typeface="Calibri" panose="020F0502020204030204" pitchFamily="34" charset="0"/>
                <a:sym typeface="宋体" panose="02010600030101010101" pitchFamily="2" charset="-122"/>
              </a:rPr>
              <a:t>structural thing</a:t>
            </a:r>
            <a:r>
              <a:rPr lang="zh-CN" altLang="en-US" sz="2800" dirty="0">
                <a:solidFill>
                  <a:srgbClr val="2E3740"/>
                </a:solidFill>
                <a:latin typeface="Calibri" panose="020F0502020204030204" pitchFamily="34" charset="0"/>
                <a:sym typeface="宋体" panose="02010600030101010101" pitchFamily="2" charset="-122"/>
              </a:rPr>
              <a:t>）是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模型中的名词。它们通常是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2800" b="1" dirty="0">
                <a:solidFill>
                  <a:srgbClr val="FF0000"/>
                </a:solidFill>
                <a:latin typeface="Calibri" panose="020F0502020204030204" pitchFamily="34" charset="0"/>
                <a:sym typeface="宋体" panose="02010600030101010101" pitchFamily="2" charset="-122"/>
              </a:rPr>
              <a:t>类、接口、协作、用况、构件、结点 </a:t>
            </a:r>
            <a:r>
              <a:rPr lang="zh-CN" altLang="en-US" sz="2800" dirty="0">
                <a:latin typeface="Calibri" panose="020F0502020204030204" pitchFamily="34" charset="0"/>
                <a:sym typeface="宋体" panose="02010600030101010101" pitchFamily="2" charset="-122"/>
              </a:rPr>
              <a:t>。结构事物的总称为类目（</a:t>
            </a:r>
            <a:r>
              <a:rPr lang="en-US" altLang="zh-CN" sz="2800" dirty="0">
                <a:latin typeface="Calibri" panose="020F0502020204030204" pitchFamily="34" charset="0"/>
                <a:sym typeface="宋体" panose="02010600030101010101" pitchFamily="2" charset="-122"/>
              </a:rPr>
              <a:t>classifier</a:t>
            </a:r>
            <a:r>
              <a:rPr lang="zh-CN" altLang="en-US" sz="2800" dirty="0">
                <a:latin typeface="Calibri" panose="020F0502020204030204" pitchFamily="34" charset="0"/>
                <a:sym typeface="宋体" panose="02010600030101010101" pitchFamily="2" charset="-122"/>
              </a:rPr>
              <a:t>）。</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92AA1DD3-7E8B-4463-BD4D-B2E68AD6556E}"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24</a:t>
            </a:fld>
            <a:endParaRPr lang="zh-CN" altLang="en-US" sz="1800">
              <a:solidFill>
                <a:schemeClr val="tx1"/>
              </a:solidFill>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954652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a:grpSpLocks/>
          </p:cNvGrpSpPr>
          <p:nvPr/>
        </p:nvGrpSpPr>
        <p:grpSpPr bwMode="auto">
          <a:xfrm>
            <a:off x="0" y="6734175"/>
            <a:ext cx="12192000" cy="138113"/>
            <a:chOff x="0" y="0"/>
            <a:chExt cx="12231884" cy="334101"/>
          </a:xfrm>
        </p:grpSpPr>
        <p:sp>
          <p:nvSpPr>
            <p:cNvPr id="102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536" y="1379307"/>
            <a:ext cx="3452812"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357" y="1580321"/>
            <a:ext cx="590734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class</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868AE322-5C8C-4521-8670-FFA62599FA81}"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25</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72293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1267" name="Group 4"/>
          <p:cNvGrpSpPr>
            <a:grpSpLocks/>
          </p:cNvGrpSpPr>
          <p:nvPr/>
        </p:nvGrpSpPr>
        <p:grpSpPr bwMode="auto">
          <a:xfrm>
            <a:off x="0" y="6734175"/>
            <a:ext cx="12192000" cy="138113"/>
            <a:chOff x="0" y="0"/>
            <a:chExt cx="12231884" cy="334101"/>
          </a:xfrm>
        </p:grpSpPr>
        <p:sp>
          <p:nvSpPr>
            <p:cNvPr id="112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5372" y="1794281"/>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598" y="910472"/>
            <a:ext cx="73357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interface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6C8B0AE7-BD41-40C8-99A7-C482E15E06FA}"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26</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382170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24" y="194618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2223" y="1320799"/>
            <a:ext cx="69584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D6A6FBF4-277A-44DD-8A15-BC2E1D1EF5CB}"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27</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63313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3315" name="Group 4"/>
          <p:cNvGrpSpPr>
            <a:grpSpLocks/>
          </p:cNvGrpSpPr>
          <p:nvPr/>
        </p:nvGrpSpPr>
        <p:grpSpPr bwMode="auto">
          <a:xfrm>
            <a:off x="0" y="6734175"/>
            <a:ext cx="12192000" cy="138113"/>
            <a:chOff x="0" y="0"/>
            <a:chExt cx="12231884" cy="334101"/>
          </a:xfrm>
        </p:grpSpPr>
        <p:sp>
          <p:nvSpPr>
            <p:cNvPr id="133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80160"/>
            <a:ext cx="689292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909BCA92-850E-41B9-92A3-0A6FD60489F1}"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28</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424725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4"/>
          <a:stretch>
            <a:fillRect/>
          </a:stretch>
        </p:blipFill>
        <p:spPr>
          <a:xfrm>
            <a:off x="7825635" y="1866574"/>
            <a:ext cx="3842898" cy="3560088"/>
          </a:xfrm>
          <a:prstGeom prst="rect">
            <a:avLst/>
          </a:prstGeom>
        </p:spPr>
      </p:pic>
      <p:sp>
        <p:nvSpPr>
          <p:cNvPr id="3" name="日期占位符 2"/>
          <p:cNvSpPr>
            <a:spLocks noGrp="1"/>
          </p:cNvSpPr>
          <p:nvPr>
            <p:ph type="dt" sz="half" idx="10"/>
          </p:nvPr>
        </p:nvSpPr>
        <p:spPr/>
        <p:txBody>
          <a:bodyPr/>
          <a:lstStyle/>
          <a:p>
            <a:pPr>
              <a:defRPr/>
            </a:pPr>
            <a:fld id="{276D16B7-11A7-4C2D-96ED-355D8BFBDA01}"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29</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73171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05.</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05.3 </a:t>
            </a:r>
            <a:r>
              <a:rPr lang="zh-CN" altLang="en-US" sz="2800" dirty="0">
                <a:solidFill>
                  <a:schemeClr val="bg1"/>
                </a:solidFill>
              </a:rPr>
              <a:t>构件图</a:t>
            </a:r>
          </a:p>
        </p:txBody>
      </p:sp>
      <p:sp>
        <p:nvSpPr>
          <p:cNvPr id="28" name="矩形 27"/>
          <p:cNvSpPr/>
          <p:nvPr/>
        </p:nvSpPr>
        <p:spPr>
          <a:xfrm rot="21244153">
            <a:off x="4931335" y="1635019"/>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05.2 </a:t>
            </a:r>
            <a:r>
              <a:rPr lang="zh-CN" altLang="en-US" sz="2800" dirty="0"/>
              <a:t>对象图</a:t>
            </a:r>
          </a:p>
        </p:txBody>
      </p:sp>
      <p:sp>
        <p:nvSpPr>
          <p:cNvPr id="29" name="矩形 28"/>
          <p:cNvSpPr/>
          <p:nvPr/>
        </p:nvSpPr>
        <p:spPr>
          <a:xfrm rot="21244153">
            <a:off x="3773734" y="1214346"/>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 </a:t>
            </a:r>
            <a:r>
              <a:rPr lang="zh-CN" altLang="en-US" sz="2800" dirty="0">
                <a:solidFill>
                  <a:schemeClr val="bg1"/>
                </a:solidFill>
              </a:rPr>
              <a:t>类图</a:t>
            </a:r>
          </a:p>
        </p:txBody>
      </p:sp>
      <p:sp>
        <p:nvSpPr>
          <p:cNvPr id="30" name="矩形 29"/>
          <p:cNvSpPr/>
          <p:nvPr/>
        </p:nvSpPr>
        <p:spPr>
          <a:xfrm rot="21244153">
            <a:off x="5047591" y="2703741"/>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05.4 </a:t>
            </a:r>
            <a:r>
              <a:rPr lang="zh-CN" altLang="en-US" sz="2800" dirty="0"/>
              <a:t>组合结构图</a:t>
            </a:r>
          </a:p>
        </p:txBody>
      </p:sp>
      <p:sp>
        <p:nvSpPr>
          <p:cNvPr id="34" name="矩形 33"/>
          <p:cNvSpPr/>
          <p:nvPr/>
        </p:nvSpPr>
        <p:spPr>
          <a:xfrm rot="21244153">
            <a:off x="4057316" y="4419650"/>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05.7 </a:t>
            </a:r>
            <a:r>
              <a:rPr lang="zh-CN" altLang="en-US" sz="2800" dirty="0">
                <a:solidFill>
                  <a:schemeClr val="bg1"/>
                </a:solidFill>
              </a:rPr>
              <a:t>通信图</a:t>
            </a:r>
          </a:p>
        </p:txBody>
      </p:sp>
      <p:sp>
        <p:nvSpPr>
          <p:cNvPr id="35" name="矩形 34"/>
          <p:cNvSpPr/>
          <p:nvPr/>
        </p:nvSpPr>
        <p:spPr>
          <a:xfrm rot="21244153">
            <a:off x="5045802" y="3771581"/>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05.6 </a:t>
            </a:r>
            <a:r>
              <a:rPr lang="zh-CN" altLang="en-US" sz="2800" dirty="0"/>
              <a:t>顺序图</a:t>
            </a:r>
          </a:p>
        </p:txBody>
      </p:sp>
      <p:sp>
        <p:nvSpPr>
          <p:cNvPr id="36" name="矩形 35"/>
          <p:cNvSpPr/>
          <p:nvPr/>
        </p:nvSpPr>
        <p:spPr>
          <a:xfrm rot="21244153">
            <a:off x="3888201" y="3350908"/>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05.5 </a:t>
            </a:r>
            <a:r>
              <a:rPr lang="zh-CN" altLang="en-US" sz="2800" dirty="0">
                <a:solidFill>
                  <a:schemeClr val="bg1"/>
                </a:solidFill>
              </a:rPr>
              <a:t>用况图</a:t>
            </a:r>
          </a:p>
        </p:txBody>
      </p:sp>
      <p:sp>
        <p:nvSpPr>
          <p:cNvPr id="37" name="矩形 36"/>
          <p:cNvSpPr/>
          <p:nvPr/>
        </p:nvSpPr>
        <p:spPr>
          <a:xfrm rot="21244153">
            <a:off x="5162058" y="4840303"/>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05.8 </a:t>
            </a:r>
            <a:r>
              <a:rPr lang="zh-CN" altLang="en-US" sz="2800" dirty="0"/>
              <a:t>状态图</a:t>
            </a:r>
          </a:p>
        </p:txBody>
      </p:sp>
      <p:sp>
        <p:nvSpPr>
          <p:cNvPr id="2" name="日期占位符 1"/>
          <p:cNvSpPr>
            <a:spLocks noGrp="1"/>
          </p:cNvSpPr>
          <p:nvPr>
            <p:ph type="dt" sz="half" idx="10"/>
          </p:nvPr>
        </p:nvSpPr>
        <p:spPr/>
        <p:txBody>
          <a:bodyPr/>
          <a:lstStyle/>
          <a:p>
            <a:pPr>
              <a:defRPr/>
            </a:pPr>
            <a:fld id="{F6FEE2F7-86FD-4F7A-941D-16C7D97D8A32}"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a:t>
            </a:fld>
            <a:endParaRPr lang="zh-CN" altLang="en-US" sz="1800">
              <a:solidFill>
                <a:schemeClr val="tx1"/>
              </a:solidFill>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999487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80175" y="2352782"/>
            <a:ext cx="3729482" cy="27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0629" y="1041400"/>
            <a:ext cx="70887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component</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B1D27D55-FE0D-4E71-B902-8A94F0E35375}"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30</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389585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制品（</a:t>
            </a:r>
            <a:r>
              <a:rPr lang="en-US" altLang="zh-CN" sz="4000" b="1" dirty="0">
                <a:solidFill>
                  <a:srgbClr val="2E3740"/>
                </a:solidFill>
                <a:latin typeface="Calibri" panose="020F0502020204030204" pitchFamily="34" charset="0"/>
                <a:sym typeface="宋体" panose="02010600030101010101" pitchFamily="2" charset="-122"/>
              </a:rPr>
              <a:t>artifact</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139" y="2250042"/>
            <a:ext cx="3713890" cy="2809980"/>
          </a:xfrm>
          <a:prstGeom prst="rect">
            <a:avLst/>
          </a:prstGeom>
        </p:spPr>
      </p:pic>
      <p:sp>
        <p:nvSpPr>
          <p:cNvPr id="2" name="日期占位符 1"/>
          <p:cNvSpPr>
            <a:spLocks noGrp="1"/>
          </p:cNvSpPr>
          <p:nvPr>
            <p:ph type="dt" sz="half" idx="10"/>
          </p:nvPr>
        </p:nvSpPr>
        <p:spPr/>
        <p:txBody>
          <a:bodyPr/>
          <a:lstStyle/>
          <a:p>
            <a:pPr>
              <a:defRPr/>
            </a:pPr>
            <a:fld id="{8F3FA876-F525-45F7-9088-AEFCCD5A226A}"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31</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471215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999745" y="1962365"/>
            <a:ext cx="3336098" cy="3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0621" y="1074394"/>
            <a:ext cx="65008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dirty="0">
                <a:solidFill>
                  <a:srgbClr val="2E3740"/>
                </a:solidFill>
                <a:latin typeface="Calibri" panose="020F0502020204030204" pitchFamily="34" charset="0"/>
                <a:sym typeface="宋体" panose="02010600030101010101" pitchFamily="2" charset="-122"/>
              </a:rPr>
              <a:t> （</a:t>
            </a:r>
            <a:r>
              <a:rPr lang="en-US" altLang="zh-CN" sz="4000" b="1" dirty="0">
                <a:solidFill>
                  <a:srgbClr val="2E3740"/>
                </a:solidFill>
                <a:latin typeface="Calibri" panose="020F0502020204030204" pitchFamily="34" charset="0"/>
                <a:sym typeface="宋体" panose="02010600030101010101" pitchFamily="2" charset="-122"/>
              </a:rPr>
              <a:t>node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869B476A-69CC-424A-9C8F-EC9105FD1682}"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32</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9372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304774" y="1436598"/>
            <a:ext cx="4779714" cy="332398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行为事物是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模型图的动态部分。它们是模型中的动词，描述跨越空间和时间的行为，主要包括交互和状态机两部分。共有</a:t>
            </a:r>
            <a:r>
              <a:rPr lang="en-US" altLang="zh-CN" sz="2800" dirty="0">
                <a:solidFill>
                  <a:srgbClr val="2E3740"/>
                </a:solidFill>
                <a:latin typeface="Calibri" panose="020F0502020204030204" pitchFamily="34" charset="0"/>
                <a:sym typeface="宋体" panose="02010600030101010101" pitchFamily="2" charset="-122"/>
              </a:rPr>
              <a:t>3</a:t>
            </a:r>
            <a:r>
              <a:rPr lang="zh-CN" altLang="en-US" sz="2800" dirty="0">
                <a:solidFill>
                  <a:srgbClr val="2E3740"/>
                </a:solidFill>
                <a:latin typeface="Calibri" panose="020F0502020204030204" pitchFamily="34" charset="0"/>
                <a:sym typeface="宋体" panose="02010600030101010101" pitchFamily="2" charset="-122"/>
              </a:rPr>
              <a:t>类主要的行为事物。</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6853F3EA-DB66-4694-AD6F-2EC1C862D7DD}"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33</a:t>
            </a:fld>
            <a:endParaRPr lang="zh-CN" altLang="en-US" sz="1800">
              <a:solidFill>
                <a:schemeClr val="tx1"/>
              </a:solidFill>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802262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99" y="2581972"/>
            <a:ext cx="1050446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交互（</a:t>
            </a:r>
            <a:r>
              <a:rPr lang="en-US" altLang="zh-CN" sz="4000" b="1" dirty="0">
                <a:solidFill>
                  <a:srgbClr val="2E3740"/>
                </a:solidFill>
                <a:latin typeface="Calibri" panose="020F0502020204030204" pitchFamily="34" charset="0"/>
                <a:sym typeface="宋体" panose="02010600030101010101" pitchFamily="2" charset="-122"/>
              </a:rPr>
              <a:t>interaction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23" y="579218"/>
            <a:ext cx="5829586" cy="252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52D640AA-D430-4098-AC75-E321FB35B0D5}"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34</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428125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状态机（</a:t>
            </a:r>
            <a:r>
              <a:rPr lang="en-US" altLang="zh-CN" sz="4000" b="1" dirty="0">
                <a:solidFill>
                  <a:srgbClr val="2E3740"/>
                </a:solidFill>
                <a:latin typeface="Calibri" panose="020F0502020204030204" pitchFamily="34" charset="0"/>
                <a:sym typeface="宋体" panose="02010600030101010101" pitchFamily="2" charset="-122"/>
              </a:rPr>
              <a:t>state machine</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060558" y="325450"/>
            <a:ext cx="4564075" cy="24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97E10931-368D-4388-8574-4D6F8A796097}"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35</a:t>
            </a:fld>
            <a:endParaRPr lang="zh-CN" altLang="en-US" sz="1800">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507419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活动（</a:t>
            </a:r>
            <a:r>
              <a:rPr lang="en-US" altLang="zh-CN" sz="4000" b="1" dirty="0">
                <a:solidFill>
                  <a:srgbClr val="2E3740"/>
                </a:solidFill>
                <a:latin typeface="Calibri" panose="020F0502020204030204" pitchFamily="34" charset="0"/>
                <a:sym typeface="宋体" panose="02010600030101010101" pitchFamily="2" charset="-122"/>
              </a:rPr>
              <a:t>activity</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6112290" y="776302"/>
            <a:ext cx="3759792" cy="20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DD6D5E8F-3573-4AF1-9D87-107523FC0685}"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36</a:t>
            </a:fld>
            <a:endParaRPr lang="zh-CN" altLang="en-US" sz="1800">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407366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15234" y="2096976"/>
            <a:ext cx="4779714" cy="1957524"/>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分组事物是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模型图的组织部分，描述事物的组织结构，主要由包来实现。</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1E08E274-5742-4BFD-976E-872B087C16AC}"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37</a:t>
            </a:fld>
            <a:endParaRPr lang="zh-CN" altLang="en-US" sz="1800">
              <a:solidFill>
                <a:schemeClr val="tx1"/>
              </a:solidFill>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8155309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a:grpSpLocks/>
          </p:cNvGrpSpPr>
          <p:nvPr/>
        </p:nvGrpSpPr>
        <p:grpSpPr bwMode="auto">
          <a:xfrm>
            <a:off x="0" y="6734175"/>
            <a:ext cx="12192000" cy="138113"/>
            <a:chOff x="0" y="0"/>
            <a:chExt cx="12231884" cy="334101"/>
          </a:xfrm>
        </p:grpSpPr>
        <p:sp>
          <p:nvSpPr>
            <p:cNvPr id="1946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9098" y="1243965"/>
            <a:ext cx="65166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46962" y="1379307"/>
            <a:ext cx="3906838"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分组事物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9AEC7CD7-7CDE-40A5-A2FE-3159F143E310}"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38</a:t>
            </a:fld>
            <a:endParaRPr lang="zh-CN" altLang="en-US" sz="1800">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93947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56503" y="1712412"/>
            <a:ext cx="4779714" cy="2031325"/>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注释事物是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模型的解释部分，用来</a:t>
            </a:r>
            <a:r>
              <a:rPr lang="zh-CN" altLang="en-US" sz="2800" dirty="0">
                <a:solidFill>
                  <a:srgbClr val="FF0000"/>
                </a:solidFill>
                <a:latin typeface="Calibri" panose="020F0502020204030204" pitchFamily="34" charset="0"/>
                <a:sym typeface="宋体" panose="02010600030101010101" pitchFamily="2" charset="-122"/>
              </a:rPr>
              <a:t>描述、说明</a:t>
            </a:r>
            <a:r>
              <a:rPr lang="zh-CN" altLang="en-US" sz="2800" dirty="0">
                <a:solidFill>
                  <a:srgbClr val="2E3740"/>
                </a:solidFill>
                <a:latin typeface="Calibri" panose="020F0502020204030204" pitchFamily="34" charset="0"/>
                <a:sym typeface="宋体" panose="02010600030101010101" pitchFamily="2" charset="-122"/>
              </a:rPr>
              <a:t>和</a:t>
            </a:r>
            <a:r>
              <a:rPr lang="zh-CN" altLang="en-US" sz="2800" dirty="0">
                <a:solidFill>
                  <a:srgbClr val="FF0000"/>
                </a:solidFill>
                <a:latin typeface="Calibri" panose="020F0502020204030204" pitchFamily="34" charset="0"/>
                <a:sym typeface="宋体" panose="02010600030101010101" pitchFamily="2" charset="-122"/>
              </a:rPr>
              <a:t>标注</a:t>
            </a:r>
            <a:r>
              <a:rPr lang="zh-CN" altLang="en-US" sz="2800" dirty="0">
                <a:solidFill>
                  <a:srgbClr val="2E3740"/>
                </a:solidFill>
                <a:latin typeface="Calibri" panose="020F0502020204030204" pitchFamily="34" charset="0"/>
                <a:sym typeface="宋体" panose="02010600030101010101" pitchFamily="2" charset="-122"/>
              </a:rPr>
              <a:t>模型中的任何元素。</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01BCF8CE-8EB2-46E7-B189-921733CB47C5}"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39</a:t>
            </a:fld>
            <a:endParaRPr lang="zh-CN" altLang="en-US" sz="1800">
              <a:solidFill>
                <a:schemeClr val="tx1"/>
              </a:solidFill>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921932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865365" y="1276222"/>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05.</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781177" y="1139758"/>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775522" y="1365657"/>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230526" y="2868716"/>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05.10 </a:t>
            </a:r>
            <a:r>
              <a:rPr lang="zh-CN" altLang="en-US" sz="2800" dirty="0">
                <a:solidFill>
                  <a:schemeClr val="bg1"/>
                </a:solidFill>
              </a:rPr>
              <a:t>部署图</a:t>
            </a:r>
          </a:p>
        </p:txBody>
      </p:sp>
      <p:sp>
        <p:nvSpPr>
          <p:cNvPr id="28" name="矩形 27"/>
          <p:cNvSpPr/>
          <p:nvPr/>
        </p:nvSpPr>
        <p:spPr>
          <a:xfrm rot="21244153">
            <a:off x="5219012" y="2220647"/>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05.9 </a:t>
            </a:r>
            <a:r>
              <a:rPr lang="zh-CN" altLang="en-US" sz="2800" dirty="0"/>
              <a:t>活动图</a:t>
            </a:r>
          </a:p>
        </p:txBody>
      </p:sp>
      <p:sp>
        <p:nvSpPr>
          <p:cNvPr id="29" name="矩形 28"/>
          <p:cNvSpPr/>
          <p:nvPr/>
        </p:nvSpPr>
        <p:spPr>
          <a:xfrm rot="21244153">
            <a:off x="4061411" y="1799974"/>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05.8 </a:t>
            </a:r>
            <a:r>
              <a:rPr lang="zh-CN" altLang="en-US" sz="2800" dirty="0">
                <a:solidFill>
                  <a:schemeClr val="bg1"/>
                </a:solidFill>
              </a:rPr>
              <a:t>状态图</a:t>
            </a:r>
          </a:p>
        </p:txBody>
      </p:sp>
      <p:sp>
        <p:nvSpPr>
          <p:cNvPr id="30" name="矩形 29"/>
          <p:cNvSpPr/>
          <p:nvPr/>
        </p:nvSpPr>
        <p:spPr>
          <a:xfrm rot="21244153">
            <a:off x="5335268" y="3289369"/>
            <a:ext cx="2828935"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05.11 </a:t>
            </a:r>
            <a:r>
              <a:rPr lang="zh-CN" altLang="en-US" sz="2800" dirty="0"/>
              <a:t>包图</a:t>
            </a:r>
          </a:p>
        </p:txBody>
      </p:sp>
      <p:sp>
        <p:nvSpPr>
          <p:cNvPr id="35" name="矩形 34"/>
          <p:cNvSpPr/>
          <p:nvPr/>
        </p:nvSpPr>
        <p:spPr>
          <a:xfrm rot="21244153">
            <a:off x="5332891" y="4345856"/>
            <a:ext cx="3048698" cy="3972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05.13 </a:t>
            </a:r>
            <a:r>
              <a:rPr lang="zh-CN" altLang="en-US" sz="2800" dirty="0"/>
              <a:t>交互概念图</a:t>
            </a:r>
          </a:p>
        </p:txBody>
      </p:sp>
      <p:sp>
        <p:nvSpPr>
          <p:cNvPr id="36" name="矩形 35"/>
          <p:cNvSpPr/>
          <p:nvPr/>
        </p:nvSpPr>
        <p:spPr>
          <a:xfrm rot="21244153">
            <a:off x="4175878" y="3936536"/>
            <a:ext cx="2828935" cy="397251"/>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05.12 </a:t>
            </a:r>
            <a:r>
              <a:rPr lang="zh-CN" altLang="en-US" sz="2800" dirty="0">
                <a:solidFill>
                  <a:schemeClr val="bg1"/>
                </a:solidFill>
              </a:rPr>
              <a:t>定时图</a:t>
            </a:r>
          </a:p>
        </p:txBody>
      </p:sp>
      <p:sp>
        <p:nvSpPr>
          <p:cNvPr id="2" name="日期占位符 1"/>
          <p:cNvSpPr>
            <a:spLocks noGrp="1"/>
          </p:cNvSpPr>
          <p:nvPr>
            <p:ph type="dt" sz="half" idx="10"/>
          </p:nvPr>
        </p:nvSpPr>
        <p:spPr/>
        <p:txBody>
          <a:bodyPr/>
          <a:lstStyle/>
          <a:p>
            <a:pPr>
              <a:defRPr/>
            </a:pPr>
            <a:fld id="{B24830E9-41EB-4283-B734-2CB6F734D21C}"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4</a:t>
            </a:fld>
            <a:endParaRPr lang="zh-CN" altLang="en-US" sz="1800">
              <a:solidFill>
                <a:schemeClr val="tx1"/>
              </a:solidFill>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0987615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8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8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7151" y="1901344"/>
            <a:ext cx="557513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042356" y="350441"/>
            <a:ext cx="4787415"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539" y="3246168"/>
            <a:ext cx="52784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注释事物</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AD04B3E4-EC4F-4655-9246-36F896CA8497}"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40</a:t>
            </a:fld>
            <a:endParaRPr lang="zh-CN" altLang="en-US" sz="1800">
              <a:solidFill>
                <a:schemeClr val="tx1"/>
              </a:solidFill>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543652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41</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627533" y="1522323"/>
            <a:ext cx="287888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依赖</a:t>
            </a:r>
            <a:endPar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dirty="0" smtClean="0">
                <a:latin typeface="黑体" panose="02010609060101010101" pitchFamily="49" charset="-122"/>
                <a:ea typeface="黑体" panose="02010609060101010101" pitchFamily="49" charset="-122"/>
                <a:sym typeface="宋体" panose="02010600030101010101" pitchFamily="2" charset="-122"/>
              </a:rPr>
              <a:t>Dependency</a:t>
            </a:r>
            <a:endParaRPr lang="en-US" altLang="zh-CN" sz="36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关联</a:t>
            </a:r>
            <a:endPar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endParaRPr lang="en-US" altLang="zh-CN" sz="36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3" name="矩形 13"/>
          <p:cNvSpPr>
            <a:spLocks noChangeArrowheads="1"/>
          </p:cNvSpPr>
          <p:nvPr/>
        </p:nvSpPr>
        <p:spPr bwMode="auto">
          <a:xfrm>
            <a:off x="1537932" y="4147840"/>
            <a:ext cx="40147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泛化</a:t>
            </a:r>
            <a:endPar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endParaRPr lang="en-US" altLang="zh-CN" sz="36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4" name="矩形 13"/>
          <p:cNvSpPr>
            <a:spLocks noChangeArrowheads="1"/>
          </p:cNvSpPr>
          <p:nvPr/>
        </p:nvSpPr>
        <p:spPr bwMode="auto">
          <a:xfrm>
            <a:off x="7923653" y="4096336"/>
            <a:ext cx="38084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实现</a:t>
            </a:r>
            <a:endPar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endParaRPr lang="en-US" altLang="zh-CN" sz="36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50457856-A27F-4591-BAE4-FAE2B9DACACF}" type="datetime1">
              <a:rPr lang="zh-CN" altLang="en-US" smtClean="0"/>
              <a:t>2018/10/14</a:t>
            </a:fld>
            <a:endParaRPr lang="zh-CN" altLang="zh-CN"/>
          </a:p>
        </p:txBody>
      </p:sp>
      <p:pic>
        <p:nvPicPr>
          <p:cNvPr id="29" name="图片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054089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依赖关系</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85712" y="1567477"/>
            <a:ext cx="5216989" cy="2677656"/>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依赖是两个模型元素之间的语义关系，其中一个元素（</a:t>
            </a:r>
            <a:r>
              <a:rPr lang="zh-CN" altLang="en-US" sz="2800" dirty="0" smtClean="0">
                <a:solidFill>
                  <a:srgbClr val="2E3740"/>
                </a:solidFill>
                <a:latin typeface="Calibri" panose="020F0502020204030204" pitchFamily="34" charset="0"/>
                <a:sym typeface="宋体" panose="02010600030101010101" pitchFamily="2" charset="-122"/>
              </a:rPr>
              <a:t>独立元素）</a:t>
            </a:r>
            <a:r>
              <a:rPr lang="zh-CN" altLang="en-US" sz="2800" dirty="0">
                <a:solidFill>
                  <a:srgbClr val="2E3740"/>
                </a:solidFill>
                <a:latin typeface="Calibri" panose="020F0502020204030204" pitchFamily="34" charset="0"/>
                <a:sym typeface="宋体" panose="02010600030101010101" pitchFamily="2" charset="-122"/>
              </a:rPr>
              <a:t>发生变化会影响另一个元素（</a:t>
            </a:r>
            <a:r>
              <a:rPr lang="zh-CN" altLang="en-US" sz="2800" dirty="0" smtClean="0">
                <a:solidFill>
                  <a:srgbClr val="2E3740"/>
                </a:solidFill>
                <a:latin typeface="Calibri" panose="020F0502020204030204" pitchFamily="34" charset="0"/>
                <a:sym typeface="宋体" panose="02010600030101010101" pitchFamily="2" charset="-122"/>
              </a:rPr>
              <a:t>依赖元素）</a:t>
            </a:r>
            <a:r>
              <a:rPr lang="zh-CN" altLang="en-US" sz="2800" dirty="0">
                <a:solidFill>
                  <a:srgbClr val="2E3740"/>
                </a:solidFill>
                <a:latin typeface="Calibri" panose="020F0502020204030204" pitchFamily="34" charset="0"/>
                <a:sym typeface="宋体" panose="02010600030101010101" pitchFamily="2" charset="-122"/>
              </a:rPr>
              <a:t>的语义。</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F3F80374-700A-46BD-9AB9-36248053BD4D}"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42</a:t>
            </a:fld>
            <a:endParaRPr lang="zh-CN" altLang="en-US" sz="1800">
              <a:solidFill>
                <a:schemeClr val="tx1"/>
              </a:solidFill>
            </a:endParaRPr>
          </a:p>
        </p:txBody>
      </p:sp>
      <p:pic>
        <p:nvPicPr>
          <p:cNvPr id="34" name="Picture 2" descr="C:\Users\s\AppData\Local\Temp\WeChat Files\493835205791499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4565">
            <a:off x="6102783" y="4241923"/>
            <a:ext cx="4009511" cy="16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42948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关联关系</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56503" y="1616368"/>
            <a:ext cx="5216989" cy="2677656"/>
          </a:xfrm>
          <a:prstGeom prst="rect">
            <a:avLst/>
          </a:prstGeom>
        </p:spPr>
        <p:txBody>
          <a:bodyPr wrap="square">
            <a:spAutoFit/>
          </a:bodyPr>
          <a:lstStyle/>
          <a:p>
            <a:pPr>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关联是类之间的结构关系，它描述了一条链，链是对象（类的实例）之间的连接。指明</a:t>
            </a:r>
            <a:r>
              <a:rPr lang="zh-CN" altLang="en-US" sz="2800" dirty="0">
                <a:solidFill>
                  <a:srgbClr val="2E3740"/>
                </a:solidFill>
                <a:latin typeface="Calibri" panose="020F0502020204030204" pitchFamily="34" charset="0"/>
                <a:sym typeface="宋体" panose="02010600030101010101" pitchFamily="2" charset="-122"/>
              </a:rPr>
              <a:t>了一个对象和另一个对象间的关系。</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15C15E6C-1B65-488F-80E3-E605F36BE9FE}"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43</a:t>
            </a:fld>
            <a:endParaRPr lang="zh-CN" altLang="en-US" sz="1800">
              <a:solidFill>
                <a:schemeClr val="tx1"/>
              </a:solidFill>
            </a:endParaRPr>
          </a:p>
        </p:txBody>
      </p:sp>
      <p:pic>
        <p:nvPicPr>
          <p:cNvPr id="34"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899" y="4484410"/>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4018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泛化关系</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002105" y="1121763"/>
            <a:ext cx="5216989" cy="332398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泛化是一种</a:t>
            </a:r>
            <a:r>
              <a:rPr lang="zh-CN" altLang="en-US" sz="2800" dirty="0" smtClean="0">
                <a:solidFill>
                  <a:srgbClr val="2E3740"/>
                </a:solidFill>
                <a:latin typeface="Calibri" panose="020F0502020204030204" pitchFamily="34" charset="0"/>
                <a:sym typeface="宋体" panose="02010600030101010101" pitchFamily="2" charset="-122"/>
              </a:rPr>
              <a:t>一般化</a:t>
            </a:r>
            <a:r>
              <a:rPr lang="en-US" altLang="zh-CN" sz="2800" dirty="0" smtClean="0">
                <a:solidFill>
                  <a:srgbClr val="2E3740"/>
                </a:solidFill>
                <a:latin typeface="Calibri" panose="020F0502020204030204" pitchFamily="34" charset="0"/>
                <a:sym typeface="宋体" panose="02010600030101010101" pitchFamily="2" charset="-122"/>
              </a:rPr>
              <a:t>/</a:t>
            </a:r>
            <a:r>
              <a:rPr lang="zh-CN" altLang="en-US" sz="2800" dirty="0" smtClean="0">
                <a:solidFill>
                  <a:srgbClr val="2E3740"/>
                </a:solidFill>
                <a:latin typeface="Calibri" panose="020F0502020204030204" pitchFamily="34" charset="0"/>
                <a:sym typeface="宋体" panose="02010600030101010101" pitchFamily="2" charset="-122"/>
              </a:rPr>
              <a:t>特殊化</a:t>
            </a:r>
            <a:r>
              <a:rPr lang="zh-CN" altLang="en-US" sz="2800" dirty="0">
                <a:solidFill>
                  <a:srgbClr val="2E3740"/>
                </a:solidFill>
                <a:latin typeface="Calibri" panose="020F0502020204030204" pitchFamily="34" charset="0"/>
                <a:sym typeface="宋体" panose="02010600030101010101" pitchFamily="2" charset="-122"/>
              </a:rPr>
              <a:t>的关系</a:t>
            </a:r>
            <a:r>
              <a:rPr lang="zh-CN" altLang="en-US" sz="2800" dirty="0" smtClean="0">
                <a:solidFill>
                  <a:srgbClr val="2E3740"/>
                </a:solidFill>
                <a:latin typeface="Calibri" panose="020F0502020204030204" pitchFamily="34" charset="0"/>
                <a:sym typeface="宋体" panose="02010600030101010101" pitchFamily="2" charset="-122"/>
              </a:rPr>
              <a:t>，其中特殊元素（子元素）基于一般元素（父元素）而建立。子元素共享了父元素的结构和行为。</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68DA50AD-0B9C-4227-A582-833E47FEC4D3}"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44</a:t>
            </a:fld>
            <a:endParaRPr lang="zh-CN" altLang="en-US" sz="1800">
              <a:solidFill>
                <a:schemeClr val="tx1"/>
              </a:solidFill>
            </a:endParaRPr>
          </a:p>
        </p:txBody>
      </p:sp>
      <p:pic>
        <p:nvPicPr>
          <p:cNvPr id="34" name="Picture 4" descr="C:\Users\s\AppData\Local\Temp\WeChat Files\469143951733940112.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5874562" y="4575170"/>
            <a:ext cx="4475892" cy="182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5354" y="50547"/>
            <a:ext cx="1262566" cy="1262566"/>
          </a:xfrm>
          <a:prstGeom prst="rect">
            <a:avLst/>
          </a:prstGeom>
        </p:spPr>
      </p:pic>
    </p:spTree>
    <p:extLst>
      <p:ext uri="{BB962C8B-B14F-4D97-AF65-F5344CB8AC3E}">
        <p14:creationId xmlns:p14="http://schemas.microsoft.com/office/powerpoint/2010/main" val="91942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实现关系</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5707140" y="681830"/>
            <a:ext cx="5216989" cy="4616648"/>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实现是</a:t>
            </a:r>
            <a:r>
              <a:rPr lang="zh-CN" altLang="en-US" sz="2800" dirty="0" smtClean="0">
                <a:solidFill>
                  <a:srgbClr val="2E3740"/>
                </a:solidFill>
                <a:latin typeface="Calibri" panose="020F0502020204030204" pitchFamily="34" charset="0"/>
                <a:sym typeface="宋体" panose="02010600030101010101" pitchFamily="2" charset="-122"/>
              </a:rPr>
              <a:t>类目之间</a:t>
            </a:r>
            <a:r>
              <a:rPr lang="zh-CN" altLang="en-US" sz="2800" dirty="0">
                <a:solidFill>
                  <a:srgbClr val="2E3740"/>
                </a:solidFill>
                <a:latin typeface="Calibri" panose="020F0502020204030204" pitchFamily="34" charset="0"/>
                <a:sym typeface="宋体" panose="02010600030101010101" pitchFamily="2" charset="-122"/>
              </a:rPr>
              <a:t>的语义关系，其中的一个</a:t>
            </a:r>
            <a:r>
              <a:rPr lang="zh-CN" altLang="en-US" sz="2800" dirty="0" smtClean="0">
                <a:solidFill>
                  <a:srgbClr val="2E3740"/>
                </a:solidFill>
                <a:latin typeface="Calibri" panose="020F0502020204030204" pitchFamily="34" charset="0"/>
                <a:sym typeface="宋体" panose="02010600030101010101" pitchFamily="2" charset="-122"/>
              </a:rPr>
              <a:t>类目指定</a:t>
            </a:r>
            <a:r>
              <a:rPr lang="zh-CN" altLang="en-US" sz="2800" dirty="0">
                <a:solidFill>
                  <a:srgbClr val="2E3740"/>
                </a:solidFill>
                <a:latin typeface="Calibri" panose="020F0502020204030204" pitchFamily="34" charset="0"/>
                <a:sym typeface="宋体" panose="02010600030101010101" pitchFamily="2" charset="-122"/>
              </a:rPr>
              <a:t>了</a:t>
            </a:r>
            <a:r>
              <a:rPr lang="zh-CN" altLang="en-US" sz="2800" dirty="0" smtClean="0">
                <a:solidFill>
                  <a:srgbClr val="2E3740"/>
                </a:solidFill>
                <a:latin typeface="Calibri" panose="020F0502020204030204" pitchFamily="34" charset="0"/>
                <a:sym typeface="宋体" panose="02010600030101010101" pitchFamily="2" charset="-122"/>
              </a:rPr>
              <a:t>由另一</a:t>
            </a:r>
            <a:r>
              <a:rPr lang="zh-CN" altLang="en-US" sz="2800" dirty="0">
                <a:solidFill>
                  <a:srgbClr val="2E3740"/>
                </a:solidFill>
                <a:latin typeface="Calibri" panose="020F0502020204030204" pitchFamily="34" charset="0"/>
                <a:sym typeface="宋体" panose="02010600030101010101" pitchFamily="2" charset="-122"/>
              </a:rPr>
              <a:t>个</a:t>
            </a:r>
            <a:r>
              <a:rPr lang="zh-CN" altLang="en-US" sz="2800" dirty="0" smtClean="0">
                <a:solidFill>
                  <a:srgbClr val="2E3740"/>
                </a:solidFill>
                <a:latin typeface="Calibri" panose="020F0502020204030204" pitchFamily="34" charset="0"/>
                <a:sym typeface="宋体" panose="02010600030101010101" pitchFamily="2" charset="-122"/>
              </a:rPr>
              <a:t>类目必须</a:t>
            </a:r>
            <a:r>
              <a:rPr lang="zh-CN" altLang="en-US" sz="2800" dirty="0">
                <a:solidFill>
                  <a:srgbClr val="2E3740"/>
                </a:solidFill>
                <a:latin typeface="Calibri" panose="020F0502020204030204" pitchFamily="34" charset="0"/>
                <a:sym typeface="宋体" panose="02010600030101010101" pitchFamily="2" charset="-122"/>
              </a:rPr>
              <a:t>执行的约定。在两种地方会遇到实现关系：一种是在接口和实现他们的类或构件之间；另一种是在</a:t>
            </a:r>
            <a:r>
              <a:rPr lang="zh-CN" altLang="en-US" sz="2800" dirty="0" smtClean="0">
                <a:solidFill>
                  <a:srgbClr val="2E3740"/>
                </a:solidFill>
                <a:latin typeface="Calibri" panose="020F0502020204030204" pitchFamily="34" charset="0"/>
                <a:sym typeface="宋体" panose="02010600030101010101" pitchFamily="2" charset="-122"/>
              </a:rPr>
              <a:t>用况和</a:t>
            </a:r>
            <a:r>
              <a:rPr lang="zh-CN" altLang="en-US" sz="2800" dirty="0">
                <a:solidFill>
                  <a:srgbClr val="2E3740"/>
                </a:solidFill>
                <a:latin typeface="Calibri" panose="020F0502020204030204" pitchFamily="34" charset="0"/>
                <a:sym typeface="宋体" panose="02010600030101010101" pitchFamily="2" charset="-122"/>
              </a:rPr>
              <a:t>实现他们的协作</a:t>
            </a:r>
            <a:r>
              <a:rPr lang="zh-CN" altLang="en-US" sz="2800" dirty="0" smtClean="0">
                <a:solidFill>
                  <a:srgbClr val="2E3740"/>
                </a:solidFill>
                <a:latin typeface="Calibri" panose="020F0502020204030204" pitchFamily="34" charset="0"/>
                <a:sym typeface="宋体" panose="02010600030101010101" pitchFamily="2" charset="-122"/>
              </a:rPr>
              <a:t>之间。</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3" name="日期占位符 2"/>
          <p:cNvSpPr>
            <a:spLocks noGrp="1"/>
          </p:cNvSpPr>
          <p:nvPr>
            <p:ph type="dt" sz="half" idx="10"/>
          </p:nvPr>
        </p:nvSpPr>
        <p:spPr/>
        <p:txBody>
          <a:bodyPr/>
          <a:lstStyle/>
          <a:p>
            <a:pPr>
              <a:defRPr/>
            </a:pPr>
            <a:fld id="{ED23D1C1-6AE6-445C-8561-CA497F95BBF1}"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45</a:t>
            </a:fld>
            <a:endParaRPr lang="zh-CN" altLang="en-US" sz="1800">
              <a:solidFill>
                <a:schemeClr val="tx1"/>
              </a:solidFill>
            </a:endParaRPr>
          </a:p>
        </p:txBody>
      </p:sp>
      <p:pic>
        <p:nvPicPr>
          <p:cNvPr id="34" name="Picture 5" descr="C:\Users\s\AppData\Local\Temp\WeChat Files\8955426476699115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6918224" y="4713453"/>
            <a:ext cx="3986213" cy="185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50547"/>
            <a:ext cx="1262566" cy="1262566"/>
          </a:xfrm>
          <a:prstGeom prst="rect">
            <a:avLst/>
          </a:prstGeom>
        </p:spPr>
      </p:pic>
    </p:spTree>
    <p:extLst>
      <p:ext uri="{BB962C8B-B14F-4D97-AF65-F5344CB8AC3E}">
        <p14:creationId xmlns:p14="http://schemas.microsoft.com/office/powerpoint/2010/main" val="234739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4275182" y="2754313"/>
            <a:ext cx="3405099"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的图</a:t>
            </a:r>
          </a:p>
        </p:txBody>
      </p:sp>
      <p:sp>
        <p:nvSpPr>
          <p:cNvPr id="2" name="日期占位符 1"/>
          <p:cNvSpPr>
            <a:spLocks noGrp="1"/>
          </p:cNvSpPr>
          <p:nvPr>
            <p:ph type="dt" sz="half" idx="10"/>
          </p:nvPr>
        </p:nvSpPr>
        <p:spPr/>
        <p:txBody>
          <a:bodyPr/>
          <a:lstStyle/>
          <a:p>
            <a:pPr>
              <a:defRPr/>
            </a:pPr>
            <a:fld id="{51755C22-9E66-4B9A-B429-1FD302BB81F8}"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46</a:t>
            </a:fld>
            <a:endParaRPr lang="zh-CN" altLang="en-US" sz="1800">
              <a:solidFill>
                <a:schemeClr val="tx1"/>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6225566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 name="组合 3"/>
          <p:cNvGrpSpPr/>
          <p:nvPr/>
        </p:nvGrpSpPr>
        <p:grpSpPr>
          <a:xfrm>
            <a:off x="519585" y="947990"/>
            <a:ext cx="10709953" cy="5102201"/>
            <a:chOff x="2115952" y="2336912"/>
            <a:chExt cx="9274175" cy="3422285"/>
          </a:xfrm>
        </p:grpSpPr>
        <p:sp>
          <p:nvSpPr>
            <p:cNvPr id="4103" name="任意多边形 4"/>
            <p:cNvSpPr>
              <a:spLocks noChangeArrowheads="1"/>
            </p:cNvSpPr>
            <p:nvPr/>
          </p:nvSpPr>
          <p:spPr bwMode="auto">
            <a:xfrm rot="10410898">
              <a:off x="2115952" y="2336912"/>
              <a:ext cx="9274175" cy="3279544"/>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21209937">
              <a:off x="2308225" y="2905380"/>
              <a:ext cx="9064625" cy="285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smtClean="0">
                  <a:solidFill>
                    <a:schemeClr val="bg1"/>
                  </a:solidFill>
                  <a:latin typeface="Calibri" panose="020F0502020204030204" pitchFamily="34" charset="0"/>
                  <a:sym typeface="宋体" panose="02010600030101010101" pitchFamily="2" charset="-122"/>
                </a:rPr>
                <a:t>图（</a:t>
              </a:r>
              <a:r>
                <a:rPr lang="en-US" altLang="zh-CN" sz="2800" b="1" dirty="0" smtClean="0">
                  <a:solidFill>
                    <a:schemeClr val="bg1"/>
                  </a:solidFill>
                  <a:latin typeface="Calibri" panose="020F0502020204030204" pitchFamily="34" charset="0"/>
                  <a:sym typeface="宋体" panose="02010600030101010101" pitchFamily="2" charset="-122"/>
                </a:rPr>
                <a:t>diagram</a:t>
              </a:r>
              <a:r>
                <a:rPr lang="zh-CN" altLang="en-US" sz="2800" b="1" dirty="0" smtClean="0">
                  <a:solidFill>
                    <a:schemeClr val="bg1"/>
                  </a:solidFill>
                  <a:latin typeface="Calibri" panose="020F0502020204030204" pitchFamily="34" charset="0"/>
                  <a:sym typeface="宋体" panose="02010600030101010101" pitchFamily="2" charset="-122"/>
                </a:rPr>
                <a:t>）是一组元素的图形表示，大多数情况下把图画成顶点（代表事物）和弧（代表关系）的连通图。为了对系统进行可视化，可以从不同角度画图，这样一个图是对系统的投影。对所有的系统（除非很微小的系统）而言，图是组成元素的省略视图。有些元素可以出现在所有图中，有些元素可以出现在一些图中（很常见），还有些元素不能出现在图中（很罕见）。</a:t>
              </a:r>
              <a:endParaRPr lang="zh-CN" altLang="en-US" sz="2800" b="1" dirty="0">
                <a:solidFill>
                  <a:schemeClr val="bg1"/>
                </a:solidFill>
                <a:latin typeface="Calibri" panose="020F0502020204030204" pitchFamily="34" charset="0"/>
                <a:sym typeface="宋体" panose="02010600030101010101" pitchFamily="2" charset="-122"/>
              </a:endParaRPr>
            </a:p>
          </p:txBody>
        </p:sp>
      </p:grpSp>
      <p:grpSp>
        <p:nvGrpSpPr>
          <p:cNvPr id="5127" name="Group 21"/>
          <p:cNvGrpSpPr>
            <a:grpSpLocks/>
          </p:cNvGrpSpPr>
          <p:nvPr/>
        </p:nvGrpSpPr>
        <p:grpSpPr bwMode="auto">
          <a:xfrm>
            <a:off x="1816101" y="984250"/>
            <a:ext cx="937374" cy="856554"/>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A6917B50-041C-40D8-8418-752DE6F6B53C}"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47</a:t>
            </a:fld>
            <a:endParaRPr lang="zh-CN" altLang="en-US" sz="1800">
              <a:solidFill>
                <a:schemeClr val="tx1"/>
              </a:solidFill>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7970647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48</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595902" y="1243965"/>
            <a:ext cx="6789884"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类图（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class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展现了一组类、接口、协作和它们之间的关系。在面向对象系统的建模中所建立的最常见的图就是类图。类图给出系统的静态设计视图。包含主动类的类图给出系统的静态进程视图。构件图是类图的变体。</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9000"/>
                    </a14:imgEffect>
                  </a14:imgLayer>
                </a14:imgProps>
              </a:ext>
              <a:ext uri="{28A0092B-C50C-407E-A947-70E740481C1C}">
                <a14:useLocalDpi xmlns:a14="http://schemas.microsoft.com/office/drawing/2010/main" val="0"/>
              </a:ext>
            </a:extLst>
          </a:blip>
          <a:stretch>
            <a:fillRect/>
          </a:stretch>
        </p:blipFill>
        <p:spPr>
          <a:xfrm>
            <a:off x="7385786" y="1067725"/>
            <a:ext cx="4395602" cy="4680666"/>
          </a:xfrm>
          <a:prstGeom prst="rect">
            <a:avLst/>
          </a:prstGeom>
        </p:spPr>
      </p:pic>
    </p:spTree>
    <p:extLst>
      <p:ext uri="{BB962C8B-B14F-4D97-AF65-F5344CB8AC3E}">
        <p14:creationId xmlns:p14="http://schemas.microsoft.com/office/powerpoint/2010/main" val="17356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49</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595902" y="1243965"/>
            <a:ext cx="6789884"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对象图（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展现了一组对象以及它们之间的关系。对象图描述了在类图中所建立的事物的实例的静态快照。和类图一样，这些图给出系统的静态设计视图或静态进程视图，但它们是从真实案例或原型案例的角度建立的。</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35000"/>
                    </a14:imgEffect>
                  </a14:imgLayer>
                </a14:imgProps>
              </a:ext>
              <a:ext uri="{28A0092B-C50C-407E-A947-70E740481C1C}">
                <a14:useLocalDpi xmlns:a14="http://schemas.microsoft.com/office/drawing/2010/main" val="0"/>
              </a:ext>
            </a:extLst>
          </a:blip>
          <a:stretch>
            <a:fillRect/>
          </a:stretch>
        </p:blipFill>
        <p:spPr>
          <a:xfrm>
            <a:off x="7385786" y="1375949"/>
            <a:ext cx="4528044" cy="357468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5857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5068625" y="2949380"/>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06.3 </a:t>
            </a:r>
            <a:r>
              <a:rPr lang="zh-CN" altLang="en-US" sz="2800" dirty="0">
                <a:solidFill>
                  <a:schemeClr val="bg1"/>
                </a:solidFill>
              </a:rPr>
              <a:t>并发视图</a:t>
            </a:r>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294200" y="132849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06.</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71352" y="1106503"/>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65624" y="124223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6057111" y="2301311"/>
            <a:ext cx="2828935"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06.2 </a:t>
            </a:r>
            <a:r>
              <a:rPr lang="zh-CN" altLang="en-US" sz="2800" dirty="0"/>
              <a:t>逻辑视图</a:t>
            </a:r>
          </a:p>
        </p:txBody>
      </p:sp>
      <p:sp>
        <p:nvSpPr>
          <p:cNvPr id="39" name="矩形 38"/>
          <p:cNvSpPr/>
          <p:nvPr/>
        </p:nvSpPr>
        <p:spPr>
          <a:xfrm rot="21244153">
            <a:off x="4899510" y="1880638"/>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06.1 </a:t>
            </a:r>
            <a:r>
              <a:rPr lang="zh-CN" altLang="en-US" sz="2800" dirty="0">
                <a:solidFill>
                  <a:schemeClr val="bg1"/>
                </a:solidFill>
              </a:rPr>
              <a:t>用例视图</a:t>
            </a:r>
          </a:p>
        </p:txBody>
      </p:sp>
      <p:sp>
        <p:nvSpPr>
          <p:cNvPr id="41" name="矩形 40"/>
          <p:cNvSpPr/>
          <p:nvPr/>
        </p:nvSpPr>
        <p:spPr>
          <a:xfrm rot="21244153">
            <a:off x="6173367" y="3370033"/>
            <a:ext cx="2828935" cy="3972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06.4 </a:t>
            </a:r>
            <a:r>
              <a:rPr lang="zh-CN" altLang="en-US" sz="2800" dirty="0"/>
              <a:t>部件视图</a:t>
            </a:r>
          </a:p>
        </p:txBody>
      </p:sp>
      <p:sp>
        <p:nvSpPr>
          <p:cNvPr id="42" name="矩形 41"/>
          <p:cNvSpPr/>
          <p:nvPr/>
        </p:nvSpPr>
        <p:spPr>
          <a:xfrm rot="21244153">
            <a:off x="5193865" y="4016018"/>
            <a:ext cx="2828935" cy="39725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solidFill>
                  <a:schemeClr val="bg1"/>
                </a:solidFill>
              </a:rPr>
              <a:t>06.5 </a:t>
            </a:r>
            <a:r>
              <a:rPr lang="zh-CN" altLang="en-US" sz="2800" dirty="0">
                <a:solidFill>
                  <a:schemeClr val="bg1"/>
                </a:solidFill>
              </a:rPr>
              <a:t>部署视图</a:t>
            </a:r>
          </a:p>
        </p:txBody>
      </p:sp>
      <p:sp>
        <p:nvSpPr>
          <p:cNvPr id="18" name="文本框 17">
            <a:extLst>
              <a:ext uri="{FF2B5EF4-FFF2-40B4-BE49-F238E27FC236}">
                <a16:creationId xmlns:a16="http://schemas.microsoft.com/office/drawing/2014/main" xmlns="" id="{C9BD4C13-0DE7-4275-A7EC-38EC1B48CBA3}"/>
              </a:ext>
            </a:extLst>
          </p:cNvPr>
          <p:cNvSpPr>
            <a:spLocks noChangeArrowheads="1"/>
          </p:cNvSpPr>
          <p:nvPr/>
        </p:nvSpPr>
        <p:spPr bwMode="auto">
          <a:xfrm>
            <a:off x="3884668" y="4972781"/>
            <a:ext cx="8402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19" name="矩形 21">
            <a:extLst>
              <a:ext uri="{FF2B5EF4-FFF2-40B4-BE49-F238E27FC236}">
                <a16:creationId xmlns:a16="http://schemas.microsoft.com/office/drawing/2014/main" xmlns="" id="{35801836-4FD8-402F-8708-88553841B329}"/>
              </a:ext>
            </a:extLst>
          </p:cNvPr>
          <p:cNvSpPr>
            <a:spLocks noChangeArrowheads="1"/>
          </p:cNvSpPr>
          <p:nvPr/>
        </p:nvSpPr>
        <p:spPr bwMode="auto">
          <a:xfrm rot="-361439">
            <a:off x="4826454" y="4836406"/>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a:solidFill>
                  <a:srgbClr val="FFFFFF"/>
                </a:solidFill>
                <a:latin typeface="宋体" panose="02010600030101010101" pitchFamily="2" charset="-122"/>
                <a:sym typeface="宋体" panose="02010600030101010101" pitchFamily="2" charset="-122"/>
              </a:rPr>
              <a:t>小结</a:t>
            </a:r>
          </a:p>
        </p:txBody>
      </p:sp>
      <p:sp>
        <p:nvSpPr>
          <p:cNvPr id="20" name="直角三角形 22">
            <a:extLst>
              <a:ext uri="{FF2B5EF4-FFF2-40B4-BE49-F238E27FC236}">
                <a16:creationId xmlns:a16="http://schemas.microsoft.com/office/drawing/2014/main" xmlns="" id="{6E3B0DE3-478D-4DBB-BAD9-7046B61E2D9E}"/>
              </a:ext>
            </a:extLst>
          </p:cNvPr>
          <p:cNvSpPr>
            <a:spLocks noChangeArrowheads="1"/>
          </p:cNvSpPr>
          <p:nvPr/>
        </p:nvSpPr>
        <p:spPr bwMode="auto">
          <a:xfrm rot="-370201" flipH="1" flipV="1">
            <a:off x="8502065" y="5103848"/>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C84EF4FB-0332-4052-9112-1BEA0781E80B}"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5</a:t>
            </a:fld>
            <a:endParaRPr lang="zh-CN" altLang="en-US" sz="1800">
              <a:solidFill>
                <a:schemeClr val="tx1"/>
              </a:solidFill>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2025550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50</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362385" y="2293699"/>
            <a:ext cx="10991415"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构件图（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展现了一个封装的类和它的接口、端口以及由内嵌的构件和连接件构成的内部结构。构件图用于表示系统的静态设计实现视图。对于由小的部件构建大的系统来说，构件图是很重要的（</a:t>
            </a:r>
            <a:r>
              <a:rPr lang="en-US" altLang="zh-CN" sz="2800" dirty="0" smtClean="0">
                <a:solidFill>
                  <a:srgbClr val="2E3740"/>
                </a:solidFill>
                <a:latin typeface="Calibri" panose="020F0502020204030204" pitchFamily="34" charset="0"/>
                <a:sym typeface="宋体" panose="02010600030101010101" pitchFamily="2" charset="-122"/>
              </a:rPr>
              <a:t>UML</a:t>
            </a:r>
            <a:r>
              <a:rPr lang="zh-CN" altLang="en-US" sz="2800" dirty="0" smtClean="0">
                <a:solidFill>
                  <a:srgbClr val="2E3740"/>
                </a:solidFill>
                <a:latin typeface="Calibri" panose="020F0502020204030204" pitchFamily="34" charset="0"/>
                <a:sym typeface="宋体" panose="02010600030101010101" pitchFamily="2" charset="-122"/>
              </a:rPr>
              <a:t>将构件图和适用于任意类的组合结构图区分开来，但由于构件和结构化类之间的差别微不足道，所以一起讨论它们）。</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2000"/>
                    </a14:imgEffect>
                  </a14:imgLayer>
                </a14:imgProps>
              </a:ext>
              <a:ext uri="{28A0092B-C50C-407E-A947-70E740481C1C}">
                <a14:useLocalDpi xmlns:a14="http://schemas.microsoft.com/office/drawing/2010/main" val="0"/>
              </a:ext>
            </a:extLst>
          </a:blip>
          <a:stretch>
            <a:fillRect/>
          </a:stretch>
        </p:blipFill>
        <p:spPr>
          <a:xfrm>
            <a:off x="5874562" y="859510"/>
            <a:ext cx="5011879" cy="2142157"/>
          </a:xfrm>
          <a:prstGeom prst="rect">
            <a:avLst/>
          </a:prstGeom>
        </p:spPr>
      </p:pic>
    </p:spTree>
    <p:extLst>
      <p:ext uri="{BB962C8B-B14F-4D97-AF65-F5344CB8AC3E}">
        <p14:creationId xmlns:p14="http://schemas.microsoft.com/office/powerpoint/2010/main" val="396684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51</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575037" y="1636400"/>
            <a:ext cx="5666275"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用况图（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use case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展现了一组用况、参与者（一种特殊的类）及它们之间的关系。用况图给出系统的静态用况视图。这些图在对系统的行为进行组织和建模上是非常重要的。</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1000"/>
                    </a14:imgEffect>
                  </a14:imgLayer>
                </a14:imgProps>
              </a:ext>
              <a:ext uri="{28A0092B-C50C-407E-A947-70E740481C1C}">
                <a14:useLocalDpi xmlns:a14="http://schemas.microsoft.com/office/drawing/2010/main" val="0"/>
              </a:ext>
            </a:extLst>
          </a:blip>
          <a:stretch>
            <a:fillRect/>
          </a:stretch>
        </p:blipFill>
        <p:spPr>
          <a:xfrm>
            <a:off x="6398982" y="1158949"/>
            <a:ext cx="5365761" cy="4540102"/>
          </a:xfrm>
          <a:prstGeom prst="rect">
            <a:avLst/>
          </a:prstGeom>
        </p:spPr>
      </p:pic>
    </p:spTree>
    <p:extLst>
      <p:ext uri="{BB962C8B-B14F-4D97-AF65-F5344CB8AC3E}">
        <p14:creationId xmlns:p14="http://schemas.microsoft.com/office/powerpoint/2010/main" val="22078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52</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511240" y="1089164"/>
            <a:ext cx="11227103"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dirty="0" smtClean="0">
                <a:solidFill>
                  <a:srgbClr val="2E3740"/>
                </a:solidFill>
                <a:latin typeface="+mn-ea"/>
                <a:ea typeface="+mn-ea"/>
                <a:sym typeface="宋体" panose="02010600030101010101" pitchFamily="2" charset="-122"/>
              </a:rPr>
              <a:t>顺序图和通信图都是交互图。</a:t>
            </a:r>
            <a:endParaRPr lang="en-US" altLang="zh-CN" sz="2800" dirty="0" smtClean="0">
              <a:solidFill>
                <a:srgbClr val="2E3740"/>
              </a:solidFill>
              <a:latin typeface="+mn-ea"/>
              <a:ea typeface="+mn-ea"/>
              <a:sym typeface="宋体" panose="02010600030101010101" pitchFamily="2" charset="-122"/>
            </a:endParaRPr>
          </a:p>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交互图（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interaction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800" dirty="0" smtClean="0">
                <a:solidFill>
                  <a:srgbClr val="2E3740"/>
                </a:solidFill>
                <a:latin typeface="+mn-ea"/>
                <a:ea typeface="+mn-ea"/>
                <a:sym typeface="宋体" panose="02010600030101010101" pitchFamily="2" charset="-122"/>
              </a:rPr>
              <a:t>展现了一种交互，它由一组对象或角色以及                       它们之间可能发送的消息构成。交互图专注                       于系统的动态视图。</a:t>
            </a:r>
            <a:endParaRPr lang="en-US" altLang="zh-CN" sz="2800" dirty="0" smtClean="0">
              <a:solidFill>
                <a:srgbClr val="2E3740"/>
              </a:solidFill>
              <a:latin typeface="+mn-ea"/>
              <a:ea typeface="+mn-ea"/>
              <a:sym typeface="宋体" panose="02010600030101010101" pitchFamily="2" charset="-122"/>
            </a:endParaRPr>
          </a:p>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顺序图（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sequence</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mn-ea"/>
                <a:ea typeface="+mn-ea"/>
                <a:sym typeface="宋体" panose="02010600030101010101" pitchFamily="2" charset="-122"/>
              </a:rPr>
              <a:t>强调消息的时间次序。</a:t>
            </a:r>
            <a:endParaRPr lang="en-US" altLang="zh-CN" sz="2800" dirty="0">
              <a:solidFill>
                <a:srgbClr val="2E3740"/>
              </a:solidFill>
              <a:latin typeface="+mn-ea"/>
              <a:ea typeface="+mn-ea"/>
              <a:sym typeface="Calibri" panose="020F0502020204030204" pitchFamily="34" charset="0"/>
            </a:endParaRPr>
          </a:p>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通信图（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communication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Calibri" panose="020F0502020204030204" pitchFamily="34" charset="0"/>
                <a:sym typeface="宋体" panose="02010600030101010101" pitchFamily="2" charset="-122"/>
              </a:rPr>
              <a:t>强调收发消息的对象或角色的结构组织。</a:t>
            </a:r>
            <a:endParaRPr lang="en-US" altLang="zh-CN" sz="2800" dirty="0" smtClean="0">
              <a:solidFill>
                <a:srgbClr val="2E3740"/>
              </a:solidFill>
              <a:latin typeface="Calibri" panose="020F0502020204030204" pitchFamily="34" charset="0"/>
              <a:sym typeface="宋体" panose="02010600030101010101" pitchFamily="2"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6000"/>
                    </a14:imgEffect>
                  </a14:imgLayer>
                </a14:imgProps>
              </a:ext>
              <a:ext uri="{28A0092B-C50C-407E-A947-70E740481C1C}">
                <a14:useLocalDpi xmlns:a14="http://schemas.microsoft.com/office/drawing/2010/main" val="0"/>
              </a:ext>
            </a:extLst>
          </a:blip>
          <a:stretch>
            <a:fillRect/>
          </a:stretch>
        </p:blipFill>
        <p:spPr>
          <a:xfrm>
            <a:off x="7442791" y="315704"/>
            <a:ext cx="4295552" cy="4220495"/>
          </a:xfrm>
          <a:prstGeom prst="rect">
            <a:avLst/>
          </a:prstGeom>
        </p:spPr>
      </p:pic>
    </p:spTree>
    <p:extLst>
      <p:ext uri="{BB962C8B-B14F-4D97-AF65-F5344CB8AC3E}">
        <p14:creationId xmlns:p14="http://schemas.microsoft.com/office/powerpoint/2010/main" val="141708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53</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362385" y="1183600"/>
            <a:ext cx="5240973"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状态图（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state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展现了一个状态机，它由状态、转移、事件和活动组成。状态图展现了对象的动态视图。它对接口、类或协作的行为建模尤为重要，而且它强调由事件引发的对象行为，这非常有助于对反应式系统建模。</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5874562" y="1567477"/>
            <a:ext cx="5993145" cy="325685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25286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54</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670730" y="1571968"/>
            <a:ext cx="535793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活动图（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activity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将进程或其他计算的结构展示为计算内部一步一步的控制流和数据流。活动图专注于系统的动态视图。它对系统的功能建模特别重要，并强调对象间的控制流程。</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472642" y="1240427"/>
            <a:ext cx="4881158" cy="489263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8128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55</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670730" y="1571968"/>
            <a:ext cx="554931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部署图（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deployment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展现了对运行时的处理结点以及在其中生存的构件的配置。部署图给出了体系结构的静态部署视图。通常一个结点包含一个或多个制品。</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tretch>
            <a:fillRect/>
          </a:stretch>
        </p:blipFill>
        <p:spPr>
          <a:xfrm>
            <a:off x="6764747" y="1765006"/>
            <a:ext cx="4701798" cy="337052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17847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56</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670730" y="1571968"/>
            <a:ext cx="554931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制品图（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artifact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展现了计算机中一个系统的物理结构。制品包括文件、数据库和类似的物理比特集合。制品图常与部署图一起使用。制品也展现了它们实现的类和构件。（</a:t>
            </a:r>
            <a:r>
              <a:rPr lang="en-US" altLang="zh-CN" sz="2800" dirty="0" smtClean="0">
                <a:solidFill>
                  <a:srgbClr val="2E3740"/>
                </a:solidFill>
                <a:latin typeface="Calibri" panose="020F0502020204030204" pitchFamily="34" charset="0"/>
                <a:sym typeface="宋体" panose="02010600030101010101" pitchFamily="2" charset="-122"/>
              </a:rPr>
              <a:t>UML</a:t>
            </a:r>
            <a:r>
              <a:rPr lang="zh-CN" altLang="en-US" sz="2800" dirty="0" smtClean="0">
                <a:solidFill>
                  <a:srgbClr val="2E3740"/>
                </a:solidFill>
                <a:latin typeface="Calibri" panose="020F0502020204030204" pitchFamily="34" charset="0"/>
                <a:sym typeface="宋体" panose="02010600030101010101" pitchFamily="2" charset="-122"/>
              </a:rPr>
              <a:t>把制品图视为部署图的变体）</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pic>
        <p:nvPicPr>
          <p:cNvPr id="2" name="图片 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6000"/>
                    </a14:imgEffect>
                  </a14:imgLayer>
                </a14:imgProps>
              </a:ext>
              <a:ext uri="{28A0092B-C50C-407E-A947-70E740481C1C}">
                <a14:useLocalDpi xmlns:a14="http://schemas.microsoft.com/office/drawing/2010/main" val="0"/>
              </a:ext>
            </a:extLst>
          </a:blip>
          <a:stretch>
            <a:fillRect/>
          </a:stretch>
        </p:blipFill>
        <p:spPr>
          <a:xfrm>
            <a:off x="6220047" y="1722474"/>
            <a:ext cx="5393222" cy="3686874"/>
          </a:xfrm>
          <a:prstGeom prst="rect">
            <a:avLst/>
          </a:prstGeom>
        </p:spPr>
      </p:pic>
    </p:spTree>
    <p:extLst>
      <p:ext uri="{BB962C8B-B14F-4D97-AF65-F5344CB8AC3E}">
        <p14:creationId xmlns:p14="http://schemas.microsoft.com/office/powerpoint/2010/main" val="31130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57</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681362" y="2221173"/>
            <a:ext cx="554931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包图（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package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展现了由模型本身分解而成的组织单元以及它们的依赖关系。</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623551" y="2009553"/>
            <a:ext cx="4730249" cy="330672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9643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a:defRPr/>
            </a:pPr>
            <a:fld id="{A6A943E3-A6B3-42D3-8095-A38AC1DBAB40}" type="datetime1">
              <a:rPr lang="zh-CN" altLang="en-US" smtClean="0"/>
              <a:t>2018/10/14</a:t>
            </a:fld>
            <a:endParaRPr lang="zh-CN" altLang="zh-CN" dirty="0"/>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58</a:t>
            </a:fld>
            <a:endParaRPr lang="zh-CN" altLang="en-US" sz="1800">
              <a:solidFill>
                <a:schemeClr val="tx1"/>
              </a:solidFill>
            </a:endParaRPr>
          </a:p>
        </p:txBody>
      </p:sp>
      <p:sp>
        <p:nvSpPr>
          <p:cNvPr id="5"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7"/>
          <p:cNvSpPr>
            <a:spLocks noChangeArrowheads="1"/>
          </p:cNvSpPr>
          <p:nvPr/>
        </p:nvSpPr>
        <p:spPr bwMode="auto">
          <a:xfrm rot="-910717">
            <a:off x="444137" y="235554"/>
            <a:ext cx="201208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的图</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7" name="矩形 11"/>
          <p:cNvSpPr>
            <a:spLocks noChangeArrowheads="1"/>
          </p:cNvSpPr>
          <p:nvPr/>
        </p:nvSpPr>
        <p:spPr bwMode="auto">
          <a:xfrm>
            <a:off x="702627" y="1299617"/>
            <a:ext cx="7176099"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定时</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timing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是一种交互图，它展现了消息跨越不同对象或角色的实际时间，而不仅仅是关心消息的相对顺序。</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8" name="矩形 11"/>
          <p:cNvSpPr>
            <a:spLocks noChangeArrowheads="1"/>
          </p:cNvSpPr>
          <p:nvPr/>
        </p:nvSpPr>
        <p:spPr bwMode="auto">
          <a:xfrm>
            <a:off x="702627" y="4085053"/>
            <a:ext cx="8818756"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交互概念图</a:t>
            </a:r>
            <a:endPar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interaction overview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是活动图和顺序图的混合物。</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667" y="1401772"/>
            <a:ext cx="3874788" cy="290268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84267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928933" y="2754313"/>
            <a:ext cx="4097597"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6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
        <p:nvSpPr>
          <p:cNvPr id="2" name="日期占位符 1"/>
          <p:cNvSpPr>
            <a:spLocks noGrp="1"/>
          </p:cNvSpPr>
          <p:nvPr>
            <p:ph type="dt" sz="half" idx="10"/>
          </p:nvPr>
        </p:nvSpPr>
        <p:spPr/>
        <p:txBody>
          <a:bodyPr/>
          <a:lstStyle/>
          <a:p>
            <a:pPr>
              <a:defRPr/>
            </a:pPr>
            <a:fld id="{FCB96EA3-3B96-4E25-A5E5-7EC73EFE8B34}"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59</a:t>
            </a:fld>
            <a:endParaRPr lang="zh-CN" altLang="en-US" sz="1800">
              <a:solidFill>
                <a:schemeClr val="tx1"/>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97330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
        <p:nvSpPr>
          <p:cNvPr id="2" name="日期占位符 1"/>
          <p:cNvSpPr>
            <a:spLocks noGrp="1"/>
          </p:cNvSpPr>
          <p:nvPr>
            <p:ph type="dt" sz="half" idx="10"/>
          </p:nvPr>
        </p:nvSpPr>
        <p:spPr/>
        <p:txBody>
          <a:bodyPr/>
          <a:lstStyle/>
          <a:p>
            <a:pPr>
              <a:defRPr/>
            </a:pPr>
            <a:fld id="{A8EF8D71-9B43-41FC-A414-F41C567C8672}"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6</a:t>
            </a:fld>
            <a:endParaRPr lang="zh-CN" altLang="en-US" sz="1800">
              <a:solidFill>
                <a:schemeClr val="tx1"/>
              </a:solidFill>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1351981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 name="日期占位符 3"/>
          <p:cNvSpPr>
            <a:spLocks noGrp="1"/>
          </p:cNvSpPr>
          <p:nvPr>
            <p:ph type="dt" sz="half" idx="10"/>
          </p:nvPr>
        </p:nvSpPr>
        <p:spPr/>
        <p:txBody>
          <a:bodyPr/>
          <a:lstStyle/>
          <a:p>
            <a:pPr>
              <a:defRPr/>
            </a:pPr>
            <a:fld id="{62321110-E0EA-4181-8903-E38286E1CB36}"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60</a:t>
            </a:fld>
            <a:endParaRPr lang="zh-CN" altLang="en-US" sz="1800">
              <a:solidFill>
                <a:schemeClr val="tx1"/>
              </a:solidFill>
            </a:endParaRPr>
          </a:p>
        </p:txBody>
      </p:sp>
      <p:sp>
        <p:nvSpPr>
          <p:cNvPr id="6" name="文本框 5"/>
          <p:cNvSpPr txBox="1"/>
          <p:nvPr/>
        </p:nvSpPr>
        <p:spPr>
          <a:xfrm>
            <a:off x="4889832" y="467833"/>
            <a:ext cx="2964273" cy="646331"/>
          </a:xfrm>
          <a:prstGeom prst="rect">
            <a:avLst/>
          </a:prstGeom>
          <a:noFill/>
        </p:spPr>
        <p:txBody>
          <a:bodyPr wrap="none" rtlCol="0">
            <a:spAutoFit/>
          </a:bodyPr>
          <a:lstStyle/>
          <a:p>
            <a:r>
              <a:rPr lang="zh-CN" altLang="en-US" sz="3600" b="1" dirty="0" smtClean="0">
                <a:latin typeface="黑体" panose="02010609060101010101" pitchFamily="49" charset="-122"/>
                <a:ea typeface="黑体" panose="02010609060101010101" pitchFamily="49" charset="-122"/>
              </a:rPr>
              <a:t>什么是视图？</a:t>
            </a:r>
            <a:endParaRPr lang="zh-CN" altLang="en-US" sz="3600" b="1" dirty="0">
              <a:latin typeface="黑体" panose="02010609060101010101" pitchFamily="49" charset="-122"/>
              <a:ea typeface="黑体" panose="02010609060101010101" pitchFamily="49" charset="-122"/>
            </a:endParaRPr>
          </a:p>
        </p:txBody>
      </p:sp>
      <p:sp>
        <p:nvSpPr>
          <p:cNvPr id="7" name="矩形 6"/>
          <p:cNvSpPr/>
          <p:nvPr/>
        </p:nvSpPr>
        <p:spPr>
          <a:xfrm>
            <a:off x="574158" y="1683364"/>
            <a:ext cx="7884615" cy="4616648"/>
          </a:xfrm>
          <a:prstGeom prst="rect">
            <a:avLst/>
          </a:prstGeom>
        </p:spPr>
        <p:txBody>
          <a:bodyPr wrap="square">
            <a:spAutoFit/>
          </a:bodyPr>
          <a:lstStyle/>
          <a:p>
            <a:pPr>
              <a:lnSpc>
                <a:spcPct val="150000"/>
              </a:lnSpc>
            </a:pPr>
            <a:r>
              <a:rPr lang="zh-CN" altLang="en-US" sz="2800" dirty="0">
                <a:latin typeface="+mn-ea"/>
              </a:rPr>
              <a:t>View(软件体系结构视图) </a:t>
            </a:r>
            <a:r>
              <a:rPr lang="zh-CN" altLang="en-US" sz="2800" dirty="0" smtClean="0">
                <a:latin typeface="+mn-ea"/>
              </a:rPr>
              <a:t>是到</a:t>
            </a:r>
            <a:r>
              <a:rPr lang="zh-CN" altLang="en-US" sz="2800" dirty="0">
                <a:latin typeface="+mn-ea"/>
              </a:rPr>
              <a:t>模型的一个投影，即从一个特定的视角或合适的点（忽略与之无关的实体）对模型所进行的观察</a:t>
            </a:r>
            <a:r>
              <a:rPr lang="zh-CN" altLang="en-US" sz="2800" dirty="0" smtClean="0">
                <a:latin typeface="+mn-ea"/>
              </a:rPr>
              <a:t>。</a:t>
            </a:r>
            <a:endParaRPr lang="en-US" altLang="zh-CN" sz="2800" dirty="0" smtClean="0">
              <a:latin typeface="+mn-ea"/>
            </a:endParaRPr>
          </a:p>
          <a:p>
            <a:pPr>
              <a:lnSpc>
                <a:spcPct val="150000"/>
              </a:lnSpc>
            </a:pPr>
            <a:r>
              <a:rPr lang="zh-CN" altLang="en-US" sz="2800" dirty="0">
                <a:latin typeface="+mn-ea"/>
              </a:rPr>
              <a:t>体系结构涵盖的内容和决策过多，超过人脑瞬时理解范围，需要采用</a:t>
            </a:r>
            <a:r>
              <a:rPr lang="en-US" altLang="zh-CN" sz="2800" dirty="0">
                <a:latin typeface="+mn-ea"/>
              </a:rPr>
              <a:t>"</a:t>
            </a:r>
            <a:r>
              <a:rPr lang="zh-CN" altLang="en-US" sz="2800" dirty="0">
                <a:latin typeface="+mn-ea"/>
              </a:rPr>
              <a:t>分而治之</a:t>
            </a:r>
            <a:r>
              <a:rPr lang="en-US" altLang="zh-CN" sz="2800" dirty="0">
                <a:latin typeface="+mn-ea"/>
              </a:rPr>
              <a:t>"</a:t>
            </a:r>
            <a:r>
              <a:rPr lang="zh-CN" altLang="en-US" sz="2800" dirty="0">
                <a:latin typeface="+mn-ea"/>
              </a:rPr>
              <a:t>的办法从不同视角分别设计；同时，也为软件体系结构的理解、交流和归档提供了方便。</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916" y="2030007"/>
            <a:ext cx="3505835" cy="3131879"/>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1952177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设计视图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Design View</a:t>
            </a:r>
            <a:endParaRPr lang="zh-CN" altLang="en-US" sz="1600" b="1" dirty="0">
              <a:solidFill>
                <a:srgbClr val="2E3740"/>
              </a:solidFill>
            </a:endParaRP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1" name="矩形 15"/>
          <p:cNvSpPr>
            <a:spLocks noChangeArrowheads="1"/>
          </p:cNvSpPr>
          <p:nvPr/>
        </p:nvSpPr>
        <p:spPr bwMode="auto">
          <a:xfrm>
            <a:off x="6910388" y="3735387"/>
            <a:ext cx="2489200" cy="1319213"/>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部署视图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Deployment</a:t>
            </a:r>
            <a:r>
              <a:rPr lang="zh-CN" altLang="en-US" sz="1600" b="1" dirty="0">
                <a:solidFill>
                  <a:srgbClr val="2E3740"/>
                </a:solidFill>
                <a:sym typeface="宋体" panose="02010600030101010101" pitchFamily="2" charset="-122"/>
              </a:rPr>
              <a:t> </a:t>
            </a:r>
            <a:r>
              <a:rPr lang="en-US" altLang="zh-CN" sz="1600" b="1" dirty="0">
                <a:solidFill>
                  <a:srgbClr val="2E3740"/>
                </a:solidFill>
                <a:sym typeface="宋体" panose="02010600030101010101" pitchFamily="2" charset="-122"/>
              </a:rPr>
              <a:t>View</a:t>
            </a:r>
            <a:endParaRPr lang="en-US" altLang="zh-CN" sz="1600" b="1" dirty="0">
              <a:solidFill>
                <a:srgbClr val="2E3740"/>
              </a:solidFill>
            </a:endParaRP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交互视图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rPr>
              <a:t>Interaction View</a:t>
            </a: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3" name="矩形 17"/>
          <p:cNvSpPr>
            <a:spLocks noChangeArrowheads="1"/>
          </p:cNvSpPr>
          <p:nvPr/>
        </p:nvSpPr>
        <p:spPr bwMode="auto">
          <a:xfrm>
            <a:off x="6910388" y="2109788"/>
            <a:ext cx="2489200" cy="1319212"/>
          </a:xfrm>
          <a:prstGeom prst="rect">
            <a:avLst/>
          </a:prstGeom>
          <a:solidFill>
            <a:srgbClr val="ED4989"/>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实现视图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rPr>
              <a:t>Implementation View</a:t>
            </a:r>
          </a:p>
          <a:p>
            <a:pPr algn="ctr" eaLnBrk="1" hangingPunct="1">
              <a:lnSpc>
                <a:spcPct val="100000"/>
              </a:lnSpc>
              <a:spcBef>
                <a:spcPct val="0"/>
              </a:spcBef>
              <a:buFont typeface="Arial" panose="020B0604020202020204" pitchFamily="34" charset="0"/>
              <a:buNone/>
            </a:pPr>
            <a:endParaRPr lang="zh-CN" altLang="en-US" sz="2400" b="1" dirty="0">
              <a:latin typeface="Arial" panose="020B0604020202020204" pitchFamily="34" charset="0"/>
            </a:endParaRP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no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latin typeface="Arial" panose="020B0604020202020204" pitchFamily="34" charset="0"/>
              </a:rPr>
              <a:t>用例视图</a:t>
            </a:r>
            <a:endParaRPr lang="en-US" altLang="zh-CN" b="1" dirty="0">
              <a:latin typeface="Arial" panose="020B0604020202020204" pitchFamily="34" charset="0"/>
            </a:endParaRPr>
          </a:p>
          <a:p>
            <a:pPr algn="ctr">
              <a:lnSpc>
                <a:spcPct val="100000"/>
              </a:lnSpc>
              <a:spcBef>
                <a:spcPct val="0"/>
              </a:spcBef>
              <a:buNone/>
            </a:pPr>
            <a:r>
              <a:rPr lang="en-US" altLang="zh-CN" sz="1600" b="1" dirty="0">
                <a:solidFill>
                  <a:srgbClr val="2E3740"/>
                </a:solidFill>
                <a:sym typeface="宋体" panose="02010600030101010101" pitchFamily="2" charset="-122"/>
              </a:rPr>
              <a:t>Use Case View</a:t>
            </a:r>
            <a:r>
              <a:rPr lang="zh-CN" altLang="en-US" sz="1600" b="1" dirty="0">
                <a:solidFill>
                  <a:srgbClr val="2E3740"/>
                </a:solidFill>
                <a:sym typeface="宋体" panose="02010600030101010101" pitchFamily="2" charset="-122"/>
              </a:rPr>
              <a:t> </a:t>
            </a:r>
            <a:endParaRPr lang="en-US" altLang="zh-CN" sz="1600" b="1" dirty="0">
              <a:solidFill>
                <a:srgbClr val="2E3740"/>
              </a:solidFill>
            </a:endParaRPr>
          </a:p>
          <a:p>
            <a:pPr algn="ctr" eaLnBrk="1" hangingPunct="1">
              <a:lnSpc>
                <a:spcPct val="100000"/>
              </a:lnSpc>
              <a:spcBef>
                <a:spcPct val="0"/>
              </a:spcBef>
              <a:buFont typeface="Arial" panose="020B0604020202020204" pitchFamily="34" charset="0"/>
              <a:buNone/>
            </a:pPr>
            <a:endParaRPr lang="en-US" altLang="zh-CN" sz="2400" b="1" dirty="0">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性能</a:t>
            </a: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可伸缩性</a:t>
            </a:r>
            <a:endParaRPr lang="en-US" altLang="zh-CN" sz="1800" dirty="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系统拓扑结构</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分布</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交付</a:t>
            </a:r>
            <a:endParaRPr lang="en-US" altLang="zh-CN" sz="1800" dirty="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dirty="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22" name="矩形 21">
            <a:extLst>
              <a:ext uri="{FF2B5EF4-FFF2-40B4-BE49-F238E27FC236}">
                <a16:creationId xmlns:a16="http://schemas.microsoft.com/office/drawing/2014/main" xmlns="" id="{95698D16-7383-4D36-982D-C9333223339A}"/>
              </a:ext>
            </a:extLst>
          </p:cNvPr>
          <p:cNvSpPr/>
          <p:nvPr/>
        </p:nvSpPr>
        <p:spPr>
          <a:xfrm>
            <a:off x="6254750" y="319881"/>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2" name="日期占位符 1"/>
          <p:cNvSpPr>
            <a:spLocks noGrp="1"/>
          </p:cNvSpPr>
          <p:nvPr>
            <p:ph type="dt" sz="half" idx="10"/>
          </p:nvPr>
        </p:nvSpPr>
        <p:spPr/>
        <p:txBody>
          <a:bodyPr/>
          <a:lstStyle/>
          <a:p>
            <a:pPr>
              <a:defRPr/>
            </a:pPr>
            <a:fld id="{FB968ADB-9AB0-41F9-90F3-F42C5A7A1118}"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61</a:t>
            </a:fld>
            <a:endParaRPr lang="zh-CN" altLang="en-US" sz="1800">
              <a:solidFill>
                <a:schemeClr val="tx1"/>
              </a:solidFill>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6701646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0" name="Freeform 44"/>
          <p:cNvSpPr>
            <a:spLocks noChangeArrowheads="1"/>
          </p:cNvSpPr>
          <p:nvPr/>
        </p:nvSpPr>
        <p:spPr bwMode="auto">
          <a:xfrm flipH="1">
            <a:off x="7972050" y="277495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6645772"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488322" y="846334"/>
            <a:ext cx="7027255" cy="46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用例视图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a:t>
            </a:r>
            <a:r>
              <a:rPr lang="zh-CN" altLang="en-US" sz="2400" dirty="0">
                <a:latin typeface="Arial" panose="020B060402020202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dirty="0">
                <a:latin typeface="Arial" panose="020B0604020202020204" pitchFamily="34" charset="0"/>
              </a:rPr>
              <a:t>4</a:t>
            </a:r>
            <a:r>
              <a:rPr lang="zh-CN" altLang="en-US" sz="2400" dirty="0">
                <a:latin typeface="Arial" panose="020B0604020202020204" pitchFamily="34" charset="0"/>
              </a:rPr>
              <a:t>种视图的核心，它的内容直接驱动其它视图的开发。</a:t>
            </a:r>
            <a:endParaRPr lang="zh-CN" altLang="en-US" dirty="0">
              <a:solidFill>
                <a:srgbClr val="2E3740"/>
              </a:solidFill>
              <a:sym typeface="宋体" panose="02010600030101010101" pitchFamily="2" charset="-122"/>
            </a:endParaRPr>
          </a:p>
        </p:txBody>
      </p:sp>
      <p:grpSp>
        <p:nvGrpSpPr>
          <p:cNvPr id="3" name="组合 2"/>
          <p:cNvGrpSpPr/>
          <p:nvPr/>
        </p:nvGrpSpPr>
        <p:grpSpPr>
          <a:xfrm>
            <a:off x="9317055" y="3189535"/>
            <a:ext cx="2559871" cy="2936934"/>
            <a:chOff x="8764746" y="3884613"/>
            <a:chExt cx="2559871" cy="2936934"/>
          </a:xfrm>
        </p:grpSpPr>
        <p:sp>
          <p:nvSpPr>
            <p:cNvPr id="6149" name="任意多边形 21"/>
            <p:cNvSpPr>
              <a:spLocks noChangeArrowheads="1"/>
            </p:cNvSpPr>
            <p:nvPr/>
          </p:nvSpPr>
          <p:spPr bwMode="auto">
            <a:xfrm>
              <a:off x="8764746" y="3884613"/>
              <a:ext cx="2559871" cy="2936934"/>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用户</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实现者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测试者</a:t>
              </a:r>
              <a:endParaRPr lang="en-US" altLang="zh-CN" sz="2400" dirty="0">
                <a:solidFill>
                  <a:schemeClr val="bg1"/>
                </a:solidFill>
                <a:sym typeface="宋体" panose="02010600030101010101" pitchFamily="2" charset="-122"/>
              </a:endParaRPr>
            </a:p>
          </p:txBody>
        </p:sp>
      </p:grpSp>
      <p:grpSp>
        <p:nvGrpSpPr>
          <p:cNvPr id="2" name="组合 1"/>
          <p:cNvGrpSpPr/>
          <p:nvPr/>
        </p:nvGrpSpPr>
        <p:grpSpPr>
          <a:xfrm>
            <a:off x="8426210" y="528516"/>
            <a:ext cx="2241372" cy="2039142"/>
            <a:chOff x="8772525" y="1566863"/>
            <a:chExt cx="2241372" cy="1576680"/>
          </a:xfrm>
        </p:grpSpPr>
        <p:sp>
          <p:nvSpPr>
            <p:cNvPr id="6154" name="任意多边形 18"/>
            <p:cNvSpPr>
              <a:spLocks noChangeArrowheads="1"/>
            </p:cNvSpPr>
            <p:nvPr/>
          </p:nvSpPr>
          <p:spPr bwMode="auto">
            <a:xfrm>
              <a:off x="8772525" y="1566863"/>
              <a:ext cx="2241372" cy="1576680"/>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rgbClr val="EFE9EB"/>
                  </a:solidFill>
                  <a:sym typeface="宋体" panose="02010600030101010101" pitchFamily="2" charset="-122"/>
                </a:rPr>
                <a:t>常用图形</a:t>
              </a:r>
              <a:endParaRPr lang="en-US" altLang="zh-CN" sz="2400"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sp>
        <p:nvSpPr>
          <p:cNvPr id="1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4" name="日期占位符 3"/>
          <p:cNvSpPr>
            <a:spLocks noGrp="1"/>
          </p:cNvSpPr>
          <p:nvPr>
            <p:ph type="dt" sz="half" idx="10"/>
          </p:nvPr>
        </p:nvSpPr>
        <p:spPr/>
        <p:txBody>
          <a:bodyPr/>
          <a:lstStyle/>
          <a:p>
            <a:pPr>
              <a:defRPr/>
            </a:pPr>
            <a:fld id="{FD2D70F5-FEAA-4B7A-AA31-C1C783359851}"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62</a:t>
            </a:fld>
            <a:endParaRPr lang="zh-CN" altLang="en-US" sz="1800">
              <a:solidFill>
                <a:schemeClr val="tx1"/>
              </a:solidFill>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6869698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201" name="矩形 7"/>
          <p:cNvSpPr>
            <a:spLocks noChangeArrowheads="1"/>
          </p:cNvSpPr>
          <p:nvPr/>
        </p:nvSpPr>
        <p:spPr bwMode="auto">
          <a:xfrm>
            <a:off x="498524" y="1658427"/>
            <a:ext cx="689818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设计视图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设计视图包含了类、接口和协作，它们形成了问题及其解决方案的词汇。这种视图主要支持系统的功能需求，即系统应该提供给最终用户的服务。</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8226821" y="558344"/>
            <a:ext cx="2481352" cy="2046289"/>
            <a:chOff x="8481174" y="1552574"/>
            <a:chExt cx="2481352" cy="2046289"/>
          </a:xfrm>
        </p:grpSpPr>
        <p:sp>
          <p:nvSpPr>
            <p:cNvPr id="8198" name="任意多边形 18"/>
            <p:cNvSpPr>
              <a:spLocks noChangeArrowheads="1"/>
            </p:cNvSpPr>
            <p:nvPr/>
          </p:nvSpPr>
          <p:spPr bwMode="auto">
            <a:xfrm>
              <a:off x="8481174" y="1552574"/>
              <a:ext cx="2481352" cy="2046289"/>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67497" y="3825154"/>
            <a:ext cx="2311400" cy="1765438"/>
            <a:chOff x="8772525" y="3925888"/>
            <a:chExt cx="2311400" cy="1765438"/>
          </a:xfrm>
        </p:grpSpPr>
        <p:sp>
          <p:nvSpPr>
            <p:cNvPr id="8197" name="任意多边形 21"/>
            <p:cNvSpPr>
              <a:spLocks noChangeArrowheads="1"/>
            </p:cNvSpPr>
            <p:nvPr/>
          </p:nvSpPr>
          <p:spPr bwMode="auto">
            <a:xfrm>
              <a:off x="8772525" y="3925888"/>
              <a:ext cx="2148904" cy="1765438"/>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3"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7"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8"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4" name="日期占位符 3"/>
          <p:cNvSpPr>
            <a:spLocks noGrp="1"/>
          </p:cNvSpPr>
          <p:nvPr>
            <p:ph type="dt" sz="half" idx="10"/>
          </p:nvPr>
        </p:nvSpPr>
        <p:spPr/>
        <p:txBody>
          <a:bodyPr/>
          <a:lstStyle/>
          <a:p>
            <a:pPr>
              <a:defRPr/>
            </a:pPr>
            <a:fld id="{90F2AC8F-E61E-46B6-80FA-06D72BAEF3D0}"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63</a:t>
            </a:fld>
            <a:endParaRPr lang="zh-CN" altLang="en-US" sz="1800">
              <a:solidFill>
                <a:schemeClr val="tx1"/>
              </a:solidFill>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6497700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8" name="矩形 7"/>
          <p:cNvSpPr>
            <a:spLocks noChangeArrowheads="1"/>
          </p:cNvSpPr>
          <p:nvPr/>
        </p:nvSpPr>
        <p:spPr bwMode="auto">
          <a:xfrm>
            <a:off x="735714" y="1186822"/>
            <a:ext cx="683309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交互视图</a:t>
            </a:r>
            <a:endParaRPr lang="en-US" altLang="zh-CN" b="1" dirty="0">
              <a:solidFill>
                <a:srgbClr val="2E3740"/>
              </a:solidFill>
            </a:endParaRPr>
          </a:p>
          <a:p>
            <a:pPr>
              <a:lnSpc>
                <a:spcPct val="150000"/>
              </a:lnSpc>
              <a:spcBef>
                <a:spcPct val="0"/>
              </a:spcBef>
              <a:buNone/>
            </a:pPr>
            <a:r>
              <a:rPr lang="zh-CN" altLang="en-US" dirty="0">
                <a:latin typeface="Arial" panose="020B060402020202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8326959" y="291502"/>
            <a:ext cx="2354387" cy="2400657"/>
            <a:chOff x="8772525" y="1371600"/>
            <a:chExt cx="2354387" cy="2400657"/>
          </a:xfrm>
        </p:grpSpPr>
        <p:sp>
          <p:nvSpPr>
            <p:cNvPr id="10245" name="任意多边形 18"/>
            <p:cNvSpPr>
              <a:spLocks noChangeArrowheads="1"/>
            </p:cNvSpPr>
            <p:nvPr/>
          </p:nvSpPr>
          <p:spPr bwMode="auto">
            <a:xfrm>
              <a:off x="8772525" y="1411287"/>
              <a:ext cx="2354387" cy="2360969"/>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状态机图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时序图</a:t>
              </a:r>
            </a:p>
          </p:txBody>
        </p:sp>
      </p:grpSp>
      <p:grpSp>
        <p:nvGrpSpPr>
          <p:cNvPr id="3" name="组合 2"/>
          <p:cNvGrpSpPr/>
          <p:nvPr/>
        </p:nvGrpSpPr>
        <p:grpSpPr>
          <a:xfrm>
            <a:off x="9263062" y="3996148"/>
            <a:ext cx="2588070" cy="2024829"/>
            <a:chOff x="8772525" y="4016375"/>
            <a:chExt cx="2588070" cy="2024829"/>
          </a:xfrm>
        </p:grpSpPr>
        <p:sp>
          <p:nvSpPr>
            <p:cNvPr id="10250" name="任意多边形 21"/>
            <p:cNvSpPr>
              <a:spLocks noChangeArrowheads="1"/>
            </p:cNvSpPr>
            <p:nvPr/>
          </p:nvSpPr>
          <p:spPr bwMode="auto">
            <a:xfrm>
              <a:off x="8772525" y="4040188"/>
              <a:ext cx="2426306" cy="2001016"/>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p:txBody>
        </p:sp>
      </p:grpSp>
      <p:sp>
        <p:nvSpPr>
          <p:cNvPr id="20" name="Freeform 44"/>
          <p:cNvSpPr>
            <a:spLocks noChangeArrowheads="1"/>
          </p:cNvSpPr>
          <p:nvPr/>
        </p:nvSpPr>
        <p:spPr bwMode="auto">
          <a:xfrm flipH="1">
            <a:off x="8074154" y="302753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1"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4" name="日期占位符 3"/>
          <p:cNvSpPr>
            <a:spLocks noGrp="1"/>
          </p:cNvSpPr>
          <p:nvPr>
            <p:ph type="dt" sz="half" idx="10"/>
          </p:nvPr>
        </p:nvSpPr>
        <p:spPr/>
        <p:txBody>
          <a:bodyPr/>
          <a:lstStyle/>
          <a:p>
            <a:pPr>
              <a:defRPr/>
            </a:pPr>
            <a:fld id="{1CFF51CE-64B1-4C0B-97BB-5EA7950ABC69}"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64</a:t>
            </a:fld>
            <a:endParaRPr lang="zh-CN" altLang="en-US" sz="1800">
              <a:solidFill>
                <a:schemeClr val="tx1"/>
              </a:solidFill>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2710306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7" name="矩形 7"/>
          <p:cNvSpPr>
            <a:spLocks noChangeArrowheads="1"/>
          </p:cNvSpPr>
          <p:nvPr/>
        </p:nvSpPr>
        <p:spPr bwMode="auto">
          <a:xfrm>
            <a:off x="510391" y="1448602"/>
            <a:ext cx="680286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实现视图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zh-CN" altLang="en-US" dirty="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dirty="0">
              <a:solidFill>
                <a:srgbClr val="2E3740"/>
              </a:solidFill>
              <a:sym typeface="宋体" panose="02010600030101010101" pitchFamily="2" charset="-122"/>
            </a:endParaRPr>
          </a:p>
        </p:txBody>
      </p:sp>
      <p:grpSp>
        <p:nvGrpSpPr>
          <p:cNvPr id="2" name="组合 1"/>
          <p:cNvGrpSpPr/>
          <p:nvPr/>
        </p:nvGrpSpPr>
        <p:grpSpPr>
          <a:xfrm>
            <a:off x="8335720" y="249545"/>
            <a:ext cx="2386797" cy="2959418"/>
            <a:chOff x="8770937" y="1314450"/>
            <a:chExt cx="2386797" cy="2959418"/>
          </a:xfrm>
        </p:grpSpPr>
        <p:sp>
          <p:nvSpPr>
            <p:cNvPr id="12294" name="任意多边形 18"/>
            <p:cNvSpPr>
              <a:spLocks noChangeArrowheads="1"/>
            </p:cNvSpPr>
            <p:nvPr/>
          </p:nvSpPr>
          <p:spPr bwMode="auto">
            <a:xfrm>
              <a:off x="8770937" y="1314450"/>
              <a:ext cx="2386797" cy="295941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8"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构件图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交互图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00372" y="4183309"/>
            <a:ext cx="2249487" cy="1358286"/>
            <a:chOff x="8770938" y="4068763"/>
            <a:chExt cx="2249487" cy="1358286"/>
          </a:xfrm>
        </p:grpSpPr>
        <p:sp>
          <p:nvSpPr>
            <p:cNvPr id="12293" name="任意多边形 21"/>
            <p:cNvSpPr>
              <a:spLocks noChangeArrowheads="1"/>
            </p:cNvSpPr>
            <p:nvPr/>
          </p:nvSpPr>
          <p:spPr bwMode="auto">
            <a:xfrm>
              <a:off x="8770938" y="4068763"/>
              <a:ext cx="1949450" cy="1358286"/>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9"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5917" y="340518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4" name="日期占位符 3"/>
          <p:cNvSpPr>
            <a:spLocks noGrp="1"/>
          </p:cNvSpPr>
          <p:nvPr>
            <p:ph type="dt" sz="half" idx="10"/>
          </p:nvPr>
        </p:nvSpPr>
        <p:spPr/>
        <p:txBody>
          <a:bodyPr/>
          <a:lstStyle/>
          <a:p>
            <a:pPr>
              <a:defRPr/>
            </a:pPr>
            <a:fld id="{2DF67186-5CCB-40E0-81E8-0B1814E0DD5F}"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65</a:t>
            </a:fld>
            <a:endParaRPr lang="zh-CN" altLang="en-US" sz="1800">
              <a:solidFill>
                <a:schemeClr val="tx1"/>
              </a:solidFill>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26480594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5" name="矩形 7"/>
          <p:cNvSpPr>
            <a:spLocks noChangeArrowheads="1"/>
          </p:cNvSpPr>
          <p:nvPr/>
        </p:nvSpPr>
        <p:spPr bwMode="auto">
          <a:xfrm>
            <a:off x="501650" y="1949381"/>
            <a:ext cx="665143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部署视图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部署视图包含了形成系统硬件拓扑结构的结点。这种视图主要描述组成物理系统的部件的分布、交付和安装。同时，配置视图还允许评估分配结果和资源分配。</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8436019" y="796499"/>
            <a:ext cx="2241372" cy="1922601"/>
            <a:chOff x="8772525" y="1550988"/>
            <a:chExt cx="2241372" cy="1922601"/>
          </a:xfrm>
        </p:grpSpPr>
        <p:sp>
          <p:nvSpPr>
            <p:cNvPr id="14342" name="任意多边形 18"/>
            <p:cNvSpPr>
              <a:spLocks noChangeArrowheads="1"/>
            </p:cNvSpPr>
            <p:nvPr/>
          </p:nvSpPr>
          <p:spPr bwMode="auto">
            <a:xfrm>
              <a:off x="8772525" y="1550988"/>
              <a:ext cx="2241372" cy="1843088"/>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6"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配置图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dirty="0">
                <a:solidFill>
                  <a:srgbClr val="EFE9EB"/>
                </a:solidFill>
                <a:sym typeface="宋体" panose="02010600030101010101" pitchFamily="2" charset="-122"/>
              </a:endParaRPr>
            </a:p>
          </p:txBody>
        </p:sp>
      </p:grpSp>
      <p:grpSp>
        <p:nvGrpSpPr>
          <p:cNvPr id="3" name="组合 2"/>
          <p:cNvGrpSpPr/>
          <p:nvPr/>
        </p:nvGrpSpPr>
        <p:grpSpPr>
          <a:xfrm>
            <a:off x="9111572" y="3509398"/>
            <a:ext cx="2734531" cy="2671726"/>
            <a:chOff x="8721101" y="3589705"/>
            <a:chExt cx="2734531" cy="2671726"/>
          </a:xfrm>
        </p:grpSpPr>
        <p:sp>
          <p:nvSpPr>
            <p:cNvPr id="14341" name="任意多边形 21"/>
            <p:cNvSpPr>
              <a:spLocks noChangeArrowheads="1"/>
            </p:cNvSpPr>
            <p:nvPr/>
          </p:nvSpPr>
          <p:spPr bwMode="auto">
            <a:xfrm>
              <a:off x="8721101" y="3589705"/>
              <a:ext cx="2734531" cy="2671726"/>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7"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chemeClr val="bg1"/>
                  </a:solidFill>
                  <a:sym typeface="宋体" panose="02010600030101010101" pitchFamily="2" charset="-122"/>
                </a:rPr>
                <a:t>适用对象</a:t>
              </a:r>
              <a:endParaRPr lang="en-US" altLang="zh-CN"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
        <p:nvSpPr>
          <p:cNvPr id="4" name="日期占位符 3"/>
          <p:cNvSpPr>
            <a:spLocks noGrp="1"/>
          </p:cNvSpPr>
          <p:nvPr>
            <p:ph type="dt" sz="half" idx="10"/>
          </p:nvPr>
        </p:nvSpPr>
        <p:spPr/>
        <p:txBody>
          <a:bodyPr/>
          <a:lstStyle/>
          <a:p>
            <a:pPr>
              <a:defRPr/>
            </a:pPr>
            <a:fld id="{031110ED-9FE6-4EFC-9C7A-86E6A78DC0B2}" type="datetime1">
              <a:rPr lang="zh-CN" altLang="en-US" smtClean="0"/>
              <a:t>2018/10/14</a:t>
            </a:fld>
            <a:endParaRPr lang="zh-CN" altLang="zh-CN"/>
          </a:p>
        </p:txBody>
      </p:sp>
      <p:sp>
        <p:nvSpPr>
          <p:cNvPr id="5" name="灯片编号占位符 4"/>
          <p:cNvSpPr>
            <a:spLocks noGrp="1"/>
          </p:cNvSpPr>
          <p:nvPr>
            <p:ph type="sldNum" sz="quarter" idx="12"/>
          </p:nvPr>
        </p:nvSpPr>
        <p:spPr/>
        <p:txBody>
          <a:bodyPr/>
          <a:lstStyle/>
          <a:p>
            <a:fld id="{DE3E047D-7984-404A-AD50-51A961C069FF}" type="slidenum">
              <a:rPr lang="zh-CN" altLang="en-US" smtClean="0"/>
              <a:pPr/>
              <a:t>66</a:t>
            </a:fld>
            <a:endParaRPr lang="zh-CN" altLang="en-US" sz="1800">
              <a:solidFill>
                <a:schemeClr val="tx1"/>
              </a:solidFill>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4200015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4938825" y="2754313"/>
            <a:ext cx="2077813"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smtClean="0">
                <a:ln w="0"/>
                <a:solidFill>
                  <a:schemeClr val="bg1"/>
                </a:solidFill>
                <a:effectLst>
                  <a:outerShdw blurRad="38100" dist="19050" dir="2700000" algn="tl" rotWithShape="0">
                    <a:schemeClr val="dk1">
                      <a:alpha val="40000"/>
                    </a:schemeClr>
                  </a:outerShdw>
                </a:effectLst>
              </a:rPr>
              <a:t>7 </a:t>
            </a:r>
            <a:r>
              <a:rPr lang="zh-CN" altLang="en-US" sz="5400" dirty="0" smtClean="0">
                <a:ln w="0"/>
                <a:solidFill>
                  <a:schemeClr val="bg1"/>
                </a:solidFill>
                <a:effectLst>
                  <a:outerShdw blurRad="38100" dist="19050" dir="2700000" algn="tl" rotWithShape="0">
                    <a:schemeClr val="dk1">
                      <a:alpha val="40000"/>
                    </a:schemeClr>
                  </a:outerShdw>
                </a:effectLst>
              </a:rPr>
              <a:t>小结</a:t>
            </a:r>
            <a:endParaRPr lang="zh-CN" altLang="en-US" sz="5400" dirty="0">
              <a:ln w="0"/>
              <a:solidFill>
                <a:schemeClr val="bg1"/>
              </a:solidFill>
              <a:effectLst>
                <a:outerShdw blurRad="38100" dist="19050" dir="2700000" algn="tl" rotWithShape="0">
                  <a:schemeClr val="dk1">
                    <a:alpha val="40000"/>
                  </a:schemeClr>
                </a:outerShdw>
              </a:effectLst>
            </a:endParaRPr>
          </a:p>
        </p:txBody>
      </p:sp>
      <p:sp>
        <p:nvSpPr>
          <p:cNvPr id="2" name="日期占位符 1"/>
          <p:cNvSpPr>
            <a:spLocks noGrp="1"/>
          </p:cNvSpPr>
          <p:nvPr>
            <p:ph type="dt" sz="half" idx="10"/>
          </p:nvPr>
        </p:nvSpPr>
        <p:spPr/>
        <p:txBody>
          <a:bodyPr/>
          <a:lstStyle/>
          <a:p>
            <a:pPr>
              <a:defRPr/>
            </a:pPr>
            <a:fld id="{FCB96EA3-3B96-4E25-A5E5-7EC73EFE8B34}" type="datetime1">
              <a:rPr lang="zh-CN" altLang="en-US" smtClean="0"/>
              <a:t>2018/10/14</a:t>
            </a:fld>
            <a:endParaRPr lang="zh-CN" altLang="zh-CN"/>
          </a:p>
        </p:txBody>
      </p:sp>
      <p:sp>
        <p:nvSpPr>
          <p:cNvPr id="4" name="灯片编号占位符 3"/>
          <p:cNvSpPr>
            <a:spLocks noGrp="1"/>
          </p:cNvSpPr>
          <p:nvPr>
            <p:ph type="sldNum" sz="quarter" idx="12"/>
          </p:nvPr>
        </p:nvSpPr>
        <p:spPr/>
        <p:txBody>
          <a:bodyPr/>
          <a:lstStyle/>
          <a:p>
            <a:fld id="{DE3E047D-7984-404A-AD50-51A961C069FF}" type="slidenum">
              <a:rPr lang="zh-CN" altLang="en-US" smtClean="0"/>
              <a:pPr/>
              <a:t>67</a:t>
            </a:fld>
            <a:endParaRPr lang="zh-CN" altLang="en-US" sz="1800">
              <a:solidFill>
                <a:schemeClr val="tx1"/>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687334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a16="http://schemas.microsoft.com/office/drawing/2014/main" xmlns=""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a16="http://schemas.microsoft.com/office/drawing/2014/main" xmlns=""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a16="http://schemas.microsoft.com/office/drawing/2014/main" xmlns=""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a16="http://schemas.microsoft.com/office/drawing/2014/main" xmlns=""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
        <p:nvSpPr>
          <p:cNvPr id="5" name="日期占位符 4"/>
          <p:cNvSpPr>
            <a:spLocks noGrp="1"/>
          </p:cNvSpPr>
          <p:nvPr>
            <p:ph type="dt" sz="half" idx="10"/>
          </p:nvPr>
        </p:nvSpPr>
        <p:spPr/>
        <p:txBody>
          <a:bodyPr/>
          <a:lstStyle/>
          <a:p>
            <a:pPr>
              <a:defRPr/>
            </a:pPr>
            <a:fld id="{12D1B438-F24F-4B84-B89F-EB9D82FDEF49}" type="datetime1">
              <a:rPr lang="zh-CN" altLang="en-US" smtClean="0"/>
              <a:t>2018/10/14</a:t>
            </a:fld>
            <a:endParaRPr lang="zh-CN" altLang="zh-CN"/>
          </a:p>
        </p:txBody>
      </p:sp>
      <p:sp>
        <p:nvSpPr>
          <p:cNvPr id="6" name="灯片编号占位符 5"/>
          <p:cNvSpPr>
            <a:spLocks noGrp="1"/>
          </p:cNvSpPr>
          <p:nvPr>
            <p:ph type="sldNum" sz="quarter" idx="12"/>
          </p:nvPr>
        </p:nvSpPr>
        <p:spPr/>
        <p:txBody>
          <a:bodyPr/>
          <a:lstStyle/>
          <a:p>
            <a:fld id="{DE3E047D-7984-404A-AD50-51A961C069FF}" type="slidenum">
              <a:rPr lang="zh-CN" altLang="en-US" smtClean="0"/>
              <a:pPr/>
              <a:t>7</a:t>
            </a:fld>
            <a:endParaRPr lang="zh-CN" altLang="en-US" sz="1800">
              <a:solidFill>
                <a:schemeClr val="tx1"/>
              </a:solidFill>
            </a:endParaRP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7" name="日期占位符 6"/>
          <p:cNvSpPr>
            <a:spLocks noGrp="1"/>
          </p:cNvSpPr>
          <p:nvPr>
            <p:ph type="dt" sz="half" idx="10"/>
          </p:nvPr>
        </p:nvSpPr>
        <p:spPr/>
        <p:txBody>
          <a:bodyPr/>
          <a:lstStyle/>
          <a:p>
            <a:pPr>
              <a:defRPr/>
            </a:pPr>
            <a:fld id="{C7963A37-2A1F-4ADA-BB44-9ACEC5D3B650}" type="datetime1">
              <a:rPr lang="zh-CN" altLang="en-US" smtClean="0"/>
              <a:t>2018/10/14</a:t>
            </a:fld>
            <a:endParaRPr lang="zh-CN" altLang="zh-CN"/>
          </a:p>
        </p:txBody>
      </p:sp>
      <p:sp>
        <p:nvSpPr>
          <p:cNvPr id="8" name="灯片编号占位符 7"/>
          <p:cNvSpPr>
            <a:spLocks noGrp="1"/>
          </p:cNvSpPr>
          <p:nvPr>
            <p:ph type="sldNum" sz="quarter" idx="12"/>
          </p:nvPr>
        </p:nvSpPr>
        <p:spPr/>
        <p:txBody>
          <a:bodyPr/>
          <a:lstStyle/>
          <a:p>
            <a:fld id="{DE3E047D-7984-404A-AD50-51A961C069FF}" type="slidenum">
              <a:rPr lang="zh-CN" altLang="en-US" smtClean="0"/>
              <a:pPr/>
              <a:t>8</a:t>
            </a:fld>
            <a:endParaRPr lang="zh-CN" altLang="en-US" sz="1800">
              <a:solidFill>
                <a:schemeClr val="tx1"/>
              </a:solidFill>
            </a:endParaRPr>
          </a:p>
        </p:txBody>
      </p:sp>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2517" y="14463"/>
            <a:ext cx="1262566" cy="1262566"/>
          </a:xfrm>
          <a:prstGeom prst="rect">
            <a:avLst/>
          </a:prstGeom>
        </p:spPr>
      </p:pic>
      <p:sp>
        <p:nvSpPr>
          <p:cNvPr id="7170"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2" name="日期占位符 1"/>
          <p:cNvSpPr>
            <a:spLocks noGrp="1"/>
          </p:cNvSpPr>
          <p:nvPr>
            <p:ph type="dt" sz="half" idx="10"/>
          </p:nvPr>
        </p:nvSpPr>
        <p:spPr/>
        <p:txBody>
          <a:bodyPr/>
          <a:lstStyle/>
          <a:p>
            <a:pPr>
              <a:defRPr/>
            </a:pPr>
            <a:fld id="{708F8E08-3516-4DB7-9748-BF7D41451679}" type="datetime1">
              <a:rPr lang="zh-CN" altLang="en-US" smtClean="0"/>
              <a:t>2018/10/14</a:t>
            </a:fld>
            <a:endParaRPr lang="zh-CN" altLang="zh-CN"/>
          </a:p>
        </p:txBody>
      </p:sp>
      <p:sp>
        <p:nvSpPr>
          <p:cNvPr id="3" name="灯片编号占位符 2"/>
          <p:cNvSpPr>
            <a:spLocks noGrp="1"/>
          </p:cNvSpPr>
          <p:nvPr>
            <p:ph type="sldNum" sz="quarter" idx="12"/>
          </p:nvPr>
        </p:nvSpPr>
        <p:spPr/>
        <p:txBody>
          <a:bodyPr/>
          <a:lstStyle/>
          <a:p>
            <a:fld id="{DE3E047D-7984-404A-AD50-51A961C069FF}" type="slidenum">
              <a:rPr lang="zh-CN" altLang="en-US" smtClean="0"/>
              <a:pPr/>
              <a:t>9</a:t>
            </a:fld>
            <a:endParaRPr lang="zh-CN" altLang="en-US" sz="1800">
              <a:solidFill>
                <a:schemeClr val="tx1"/>
              </a:solidFill>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5019</Words>
  <Application>Microsoft Office PowerPoint</Application>
  <PresentationFormat>宽屏</PresentationFormat>
  <Paragraphs>616</Paragraphs>
  <Slides>67</Slides>
  <Notes>37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67</vt:i4>
      </vt:variant>
    </vt:vector>
  </HeadingPairs>
  <TitlesOfParts>
    <vt:vector size="74" baseType="lpstr">
      <vt:lpstr>MS PGothic</vt:lpstr>
      <vt:lpstr>黑体</vt: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100</cp:revision>
  <dcterms:created xsi:type="dcterms:W3CDTF">2018-10-13T07:02:42Z</dcterms:created>
  <dcterms:modified xsi:type="dcterms:W3CDTF">2018-10-14T07:40:48Z</dcterms:modified>
</cp:coreProperties>
</file>